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32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C92C-F38F-43B2-9A70-BF7EF647127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3FC-8C4B-4561-84FD-FBF4E2FD8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1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88"/>
            <a:ext cx="9144000" cy="6858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90798"/>
              </p:ext>
            </p:extLst>
          </p:nvPr>
        </p:nvGraphicFramePr>
        <p:xfrm>
          <a:off x="563783" y="476672"/>
          <a:ext cx="8016434" cy="6683203"/>
        </p:xfrm>
        <a:graphic>
          <a:graphicData uri="http://schemas.openxmlformats.org/drawingml/2006/table">
            <a:tbl>
              <a:tblPr/>
              <a:tblGrid>
                <a:gridCol w="8016434"/>
              </a:tblGrid>
              <a:tr h="335834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«Детский сад № 1 «Берёзка»</a:t>
                      </a:r>
                    </a:p>
                    <a:p>
                      <a:pPr algn="ctr"/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ДИДАКТИЧЕСКИЕ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ПОСОБИЯ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РАЗВИТИЮ РЕЧИ ДОШКОЛЬНИКОВ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Выполнила воспитатель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Аксёнова Валентина Егоровна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2" descr="ÐÐ°ÑÑÐ¸Ð½ÐºÐ¸ Ð¿Ð¾ Ð·Ð°Ð¿ÑÐ¾ÑÑ ÐºÐ°ÑÑÐ¸Ð½ÐºÐ¸ Ð´Ð¸Ð´Ð°ÐºÑÐ¸ÑÐµÑÐºÐ¸Ñ Ð¸Ð³Ñ Ð¿Ð¾ ÑÐ°Ð·Ð²Ð¸ÑÐ¸Ñ ÑÐµÑ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40" y="4077072"/>
            <a:ext cx="777686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27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40227"/>
              </p:ext>
            </p:extLst>
          </p:nvPr>
        </p:nvGraphicFramePr>
        <p:xfrm>
          <a:off x="1403648" y="530943"/>
          <a:ext cx="5040560" cy="579120"/>
        </p:xfrm>
        <a:graphic>
          <a:graphicData uri="http://schemas.openxmlformats.org/drawingml/2006/table">
            <a:tbl>
              <a:tblPr/>
              <a:tblGrid>
                <a:gridCol w="5040560"/>
              </a:tblGrid>
              <a:tr h="52179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СЛОГОВЫЕ</a:t>
                      </a:r>
                      <a:r>
                        <a:rPr lang="ru-RU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ДОМИКИ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78654"/>
              </p:ext>
            </p:extLst>
          </p:nvPr>
        </p:nvGraphicFramePr>
        <p:xfrm>
          <a:off x="352108" y="1268759"/>
          <a:ext cx="7028204" cy="2834640"/>
        </p:xfrm>
        <a:graphic>
          <a:graphicData uri="http://schemas.openxmlformats.org/drawingml/2006/table">
            <a:tbl>
              <a:tblPr/>
              <a:tblGrid>
                <a:gridCol w="7028204"/>
              </a:tblGrid>
              <a:tr h="2762633">
                <a:tc>
                  <a:txBody>
                    <a:bodyPr/>
                    <a:lstStyle/>
                    <a:p>
                      <a:r>
                        <a:rPr lang="ru-RU" sz="2000" b="1" i="0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закрепить представления о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слоговом составе слова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совершенствовать умение выделять заданный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слог в слове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000" b="1" i="0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 играть</a:t>
                      </a:r>
                      <a:r>
                        <a:rPr lang="ru-RU" sz="2000" b="1" i="0" u="non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ребенком 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b="0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 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домика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крыше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домиков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кружочки -</a:t>
                      </a:r>
                      <a:r>
                        <a:rPr lang="ru-RU" sz="2000" b="0" i="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обозначение количества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слогов в слове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предметные картинки.</a:t>
                      </a:r>
                    </a:p>
                    <a:p>
                      <a:r>
                        <a:rPr lang="ru-RU" sz="2000" b="1" i="0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возьми предметную картинку, назови слово, определи кол-во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слогов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 положи картинку рядом с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домиком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 соответствующим количеством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слогов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8" y="4221088"/>
            <a:ext cx="1555596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6"/>
            <a:ext cx="1468889" cy="2160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93" y="4192924"/>
            <a:ext cx="1584175" cy="2188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922"/>
            <a:ext cx="2232248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85845"/>
              </p:ext>
            </p:extLst>
          </p:nvPr>
        </p:nvGraphicFramePr>
        <p:xfrm>
          <a:off x="611560" y="486696"/>
          <a:ext cx="4968552" cy="710055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710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ЦВЕТИК - СЕМИЦВЕТИК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10197"/>
              </p:ext>
            </p:extLst>
          </p:nvPr>
        </p:nvGraphicFramePr>
        <p:xfrm>
          <a:off x="467544" y="1196752"/>
          <a:ext cx="5184576" cy="2808312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r>
                        <a:rPr lang="en-US" sz="2000" b="1" dirty="0" smtClean="0"/>
                        <a:t>: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Обогащать словарный запас детей, развивать память,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логическое мышление, развивать речь используя серию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сюжетных картинок.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 блоков: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«7 цветов радуги»;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5.   «7 дней недели»;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«Учим звуки»;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6.  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«Знаем сказки»;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«Времена года»;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«Добрые дела»;</a:t>
                      </a:r>
                      <a:b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4.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«Знаем животных».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024336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6574"/>
            <a:ext cx="2592288" cy="232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95" y="4148283"/>
            <a:ext cx="2618733" cy="22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76401"/>
              </p:ext>
            </p:extLst>
          </p:nvPr>
        </p:nvGraphicFramePr>
        <p:xfrm>
          <a:off x="539552" y="692695"/>
          <a:ext cx="8064896" cy="2834640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«ПРОЧИТАЙ</a:t>
                      </a:r>
                      <a:r>
                        <a:rPr lang="ru-RU" sz="3200" b="1" i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ПЕРВЫМ БУКВАМ</a:t>
                      </a:r>
                      <a:r>
                        <a:rPr lang="ru-RU" sz="32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/>
                      <a:endParaRPr lang="ru-RU" sz="2000" b="1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Складывание ребусов 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увлекательное и полезное занятие для маленького ребенка. Дошкольник учится анализировать, думать, оценивать качество собственной работы.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4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стимуляция мыслительных способностей, формирование навыка чтения и фонематического анализа.</a:t>
                      </a:r>
                      <a:endParaRPr lang="ru-RU" sz="20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169379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331236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7867"/>
              </p:ext>
            </p:extLst>
          </p:nvPr>
        </p:nvGraphicFramePr>
        <p:xfrm>
          <a:off x="588741" y="277569"/>
          <a:ext cx="8208911" cy="3168352"/>
        </p:xfrm>
        <a:graphic>
          <a:graphicData uri="http://schemas.openxmlformats.org/drawingml/2006/table">
            <a:tbl>
              <a:tblPr/>
              <a:tblGrid>
                <a:gridCol w="8208911"/>
              </a:tblGrid>
              <a:tr h="31683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ФРАЗОВЫЙ КОНСТРУКТОР </a:t>
                      </a:r>
                    </a:p>
                    <a:p>
                      <a:pPr marL="45720" indent="0" algn="just">
                        <a:buNone/>
                      </a:pPr>
                      <a:r>
                        <a:rPr lang="ru-RU" sz="1800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средство развития речи дошкольников и функциональной грамотности детей дошкольного возраста».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 необходим, для формирования языковой способности.</a:t>
                      </a:r>
                      <a:r>
                        <a:rPr lang="ru-RU" sz="1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Поможет формированию обращённой речи и установлению контакта с ребёнком.</a:t>
                      </a:r>
                      <a:endParaRPr lang="ru-RU" sz="2000" i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buClr>
                          <a:srgbClr val="FEA022">
                            <a:lumMod val="75000"/>
                          </a:srgbClr>
                        </a:buClr>
                      </a:pPr>
                      <a:r>
                        <a:rPr lang="ru-RU" sz="2000" b="1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И ЗАДАЧИ</a:t>
                      </a:r>
                      <a:r>
                        <a:rPr lang="en-US" sz="2000" b="1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000" b="1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установление лексико-грамматических отношений между членами предложения;</a:t>
                      </a:r>
                      <a:r>
                        <a:rPr lang="ru-RU" sz="1800" b="0" i="0" baseline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построению двухсловных и трехсловных предложений;</a:t>
                      </a:r>
                      <a:r>
                        <a:rPr lang="ru-RU" sz="1800" b="0" i="0" baseline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актуализация накопленного пассивного и активного словаря;</a:t>
                      </a:r>
                      <a:r>
                        <a:rPr lang="ru-RU" sz="1800" b="0" i="0" baseline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94C600">
                              <a:lumMod val="5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связности и четкости высказывания;      работа над пониманием прочитанного (только с теми детьми, которые владеют глобальным чтением) 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3384376" cy="2863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2952328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" y="0"/>
            <a:ext cx="9144000" cy="69573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60193"/>
              </p:ext>
            </p:extLst>
          </p:nvPr>
        </p:nvGraphicFramePr>
        <p:xfrm>
          <a:off x="395536" y="404664"/>
          <a:ext cx="8208911" cy="3261360"/>
        </p:xfrm>
        <a:graphic>
          <a:graphicData uri="http://schemas.openxmlformats.org/drawingml/2006/table">
            <a:tbl>
              <a:tblPr/>
              <a:tblGrid>
                <a:gridCol w="8208911"/>
              </a:tblGrid>
              <a:tr h="30740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КРУГИ ЛУЛЛИЯ</a:t>
                      </a:r>
                    </a:p>
                    <a:p>
                      <a:pPr algn="l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игр: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артикуляционных способностей детей; формирование навыков сотрудничества и самостоятельности. совершенствование навыков звукового анализа; обучение грамоте; расширение и активизация словаря.</a:t>
                      </a: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варианты использования «Речевых кругов»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Игры, совершенствующие навык развития артикуляционной моторики: «Зарядка для язычка», «Посмотри и покажи».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Игры, совершенствующие звуковую сторону речи и обучение грамоте: «Звуковые круги», «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Звукарики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«Где спрятался звук?»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Игры на формирование лексико-грамматических категорий: «Чей, чья, чьё?», «Образуй словечко», «Один - много», «Называй-ка», «Сосчитай-ка»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1" y="3789040"/>
            <a:ext cx="3312368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30243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17742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5893"/>
              </p:ext>
            </p:extLst>
          </p:nvPr>
        </p:nvGraphicFramePr>
        <p:xfrm>
          <a:off x="752168" y="394712"/>
          <a:ext cx="7683909" cy="3034288"/>
        </p:xfrm>
        <a:graphic>
          <a:graphicData uri="http://schemas.openxmlformats.org/drawingml/2006/table">
            <a:tbl>
              <a:tblPr/>
              <a:tblGrid>
                <a:gridCol w="7683909"/>
              </a:tblGrid>
              <a:tr h="3034288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ДЫХАТЕЛЬНЫЕ ТРЕНАЖЕРЫ</a:t>
                      </a:r>
                      <a:r>
                        <a:rPr lang="ru-RU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ЦЕЛЬ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Формировать у детей умения и навыки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правильного физиологического и речевого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дыхания.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Развивать силу, продолжительность,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Постепенность и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целенаправленность дыхания.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Продолжительность игровых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упражнений: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– 8 минут в проветриваемом помещении;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упражнение повторяется 3 – 5 раз;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дуть можно не более 10 секунд с паузами,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чтобы не закружилась голова;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обязательно чередовать с другими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упражнениями.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3645024"/>
            <a:ext cx="288032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4302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107"/>
            <a:ext cx="9252520" cy="69393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13326"/>
              </p:ext>
            </p:extLst>
          </p:nvPr>
        </p:nvGraphicFramePr>
        <p:xfrm>
          <a:off x="269268" y="260649"/>
          <a:ext cx="8496944" cy="131064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КУБИК БЛУМА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haroni" pitchFamily="2" charset="-79"/>
                        </a:rPr>
                        <a:t>как приём педагогической инновационной технологии по развитию речи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21500"/>
              </p:ext>
            </p:extLst>
          </p:nvPr>
        </p:nvGraphicFramePr>
        <p:xfrm>
          <a:off x="251520" y="1484784"/>
          <a:ext cx="8496944" cy="240792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20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приемом «Кубик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Блума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технологии развития критического мышления.</a:t>
                      </a:r>
                    </a:p>
                    <a:p>
                      <a:pPr algn="ctr"/>
                      <a:r>
                        <a:rPr lang="ru-RU" sz="2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игры с Кубиком довольно просты:</a:t>
                      </a:r>
                      <a:endParaRPr lang="ru-RU" sz="2000" b="1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Кубик представляет собой объёмную бумажную (пластмассовую,  фигуру, на гранях которой написаны слова, являющиеся отправной точкой для вопроса: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1.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Назови.., 2. Почему.., 3. Объясни.., 4.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Предложи.., 5. Придумай.., 6. Поделись.</a:t>
                      </a:r>
                      <a:endParaRPr lang="ru-RU" sz="1800" b="0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Формулируется тема ООД. То есть тема должна обозначить круг вопросов, на которые придется отвечать.</a:t>
                      </a:r>
                      <a:endParaRPr lang="ru-RU" sz="1800" b="0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11018"/>
            <a:ext cx="2520280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5014"/>
            <a:ext cx="3456384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4702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77736"/>
              </p:ext>
            </p:extLst>
          </p:nvPr>
        </p:nvGraphicFramePr>
        <p:xfrm>
          <a:off x="719572" y="188640"/>
          <a:ext cx="7704856" cy="944880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РЮКЗАЧОК  ЗНАНИЙ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 тему «Весенние забавы»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34068"/>
              </p:ext>
            </p:extLst>
          </p:nvPr>
        </p:nvGraphicFramePr>
        <p:xfrm>
          <a:off x="385747" y="1124744"/>
          <a:ext cx="8352928" cy="204789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204789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Рюкзачок – знаний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 отвечает всем требованиям ФГОС ДО к предметно-развивающей среде.</a:t>
                      </a:r>
                    </a:p>
                    <a:p>
                      <a:r>
                        <a:rPr lang="ru-RU" sz="1800" b="1" dirty="0" smtClean="0"/>
                        <a:t>Цель: </a:t>
                      </a:r>
                      <a:r>
                        <a:rPr lang="ru-RU" sz="1800" dirty="0" smtClean="0"/>
                        <a:t>Всестороннее развитие детей старшего дошкольного возраста, направленное на становление его познавательной и речевой деятельности. </a:t>
                      </a:r>
                    </a:p>
                    <a:p>
                      <a:r>
                        <a:rPr lang="ru-RU" sz="1800" b="1" dirty="0" smtClean="0"/>
                        <a:t>Задачи: </a:t>
                      </a:r>
                      <a:r>
                        <a:rPr lang="ru-RU" sz="1800" dirty="0" smtClean="0"/>
                        <a:t>Развитие внимания и памяти. Развитие связной, грамматически и фонетически правильной речи.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Овладение элементарными знаниями, умениями и навыками. Развитие умственных способностей. Развитие мелкой моторики рук.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30140"/>
            <a:ext cx="3456384" cy="3031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99" y="3330140"/>
            <a:ext cx="3176931" cy="1532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70" y="4862882"/>
            <a:ext cx="1911988" cy="1590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58" y="4862882"/>
            <a:ext cx="1262372" cy="1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93967"/>
              </p:ext>
            </p:extLst>
          </p:nvPr>
        </p:nvGraphicFramePr>
        <p:xfrm>
          <a:off x="387158" y="260648"/>
          <a:ext cx="8369683" cy="1138807"/>
        </p:xfrm>
        <a:graphic>
          <a:graphicData uri="http://schemas.openxmlformats.org/drawingml/2006/table">
            <a:tbl>
              <a:tblPr/>
              <a:tblGrid>
                <a:gridCol w="8369683"/>
              </a:tblGrid>
              <a:tr h="113880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ЛЕПБУК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 тему «Народные промыслы»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6764"/>
              </p:ext>
            </p:extLst>
          </p:nvPr>
        </p:nvGraphicFramePr>
        <p:xfrm>
          <a:off x="359532" y="1052736"/>
          <a:ext cx="8388932" cy="3139440"/>
        </p:xfrm>
        <a:graphic>
          <a:graphicData uri="http://schemas.openxmlformats.org/drawingml/2006/table">
            <a:tbl>
              <a:tblPr/>
              <a:tblGrid>
                <a:gridCol w="8388932"/>
              </a:tblGrid>
              <a:tr h="31394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20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Лэпбук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интерактивная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тематическая папка, в дословном переводе - 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«наколенная книга»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Цель использования </a:t>
                      </a:r>
                      <a:r>
                        <a:rPr lang="ru-RU" sz="18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Лэпбука</a:t>
                      </a: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получение, расширение и закрепление знаний по определенной теме в игровой форме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Новизна данного пособия заключается в том, что </a:t>
                      </a:r>
                      <a:r>
                        <a:rPr lang="ru-RU" sz="18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Лэпбук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очень прост в изготовлении, а сам процесс его изготовления очень занятен и интересен. Для детей - это игрушка, в которой очень много интерактивных вещей: различных скрытых интересных элементов, которые раскрывают себя при взаимодействии.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800" b="1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Лэпбук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отвечает требованиям ФГОС </a:t>
                      </a: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дошкольного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 к развивающей предметно-пространственной среде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информативен, вариативный, </a:t>
                      </a:r>
                      <a:r>
                        <a:rPr lang="ru-RU" sz="1800" b="0" i="0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полифункционален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5" y="4221088"/>
            <a:ext cx="3893009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45" y="4176426"/>
            <a:ext cx="2271271" cy="2321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46719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89929"/>
              </p:ext>
            </p:extLst>
          </p:nvPr>
        </p:nvGraphicFramePr>
        <p:xfrm>
          <a:off x="626806" y="188640"/>
          <a:ext cx="7890387" cy="1188720"/>
        </p:xfrm>
        <a:graphic>
          <a:graphicData uri="http://schemas.openxmlformats.org/drawingml/2006/table">
            <a:tbl>
              <a:tblPr/>
              <a:tblGrid>
                <a:gridCol w="7890387"/>
              </a:tblGrid>
              <a:tr h="1129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Многофункциональное дидактическое пособие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«КОРОБОЧКА</a:t>
                      </a:r>
                      <a:r>
                        <a:rPr lang="ru-RU" sz="3200" b="1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СЮРПРИЗОМ</a:t>
                      </a:r>
                      <a:r>
                        <a:rPr lang="ru-RU" sz="32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теме «Народные промыслы»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57414"/>
              </p:ext>
            </p:extLst>
          </p:nvPr>
        </p:nvGraphicFramePr>
        <p:xfrm>
          <a:off x="323528" y="1412776"/>
          <a:ext cx="8496944" cy="256032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41873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Мэджик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-бокс – современная образовательная технология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основе которой лежит анализ какой-то проблемной ситуации. Она объединяет в себе одновременно и ролевые игры, и метод проектов, и ситуативный анализ.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Целью 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«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Многофункционального дидактического пособия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Коробочка с сюрпризом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 или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мэджик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-бокса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 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способствовать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познавательному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речевому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развитию дошкольников через дидактические игры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Главное предназначение данной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развивать способность прорабатывать различные проблемы и находить их решение используя уже имеющиеся знания, научиться взаимодействовать со сверстниками и взрослыми.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03787"/>
            <a:ext cx="3962745" cy="244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12" y="3981266"/>
            <a:ext cx="1418526" cy="129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0" y="5219567"/>
            <a:ext cx="1412447" cy="12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детство - короткий, но важный период становления и развития ребенка, возраст активного освоения речи, овладения правильным звукопроизношением, формирования связной речи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детство - короткий,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становления и развития ребенка, возраст активного освоения речи, овладения правильным звукопроизношением, формирования связной речи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5688632" cy="3443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60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9" y="-21246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21551"/>
              </p:ext>
            </p:extLst>
          </p:nvPr>
        </p:nvGraphicFramePr>
        <p:xfrm>
          <a:off x="323528" y="260648"/>
          <a:ext cx="8496944" cy="341376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316835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Дидактические пособия для речевого развития детей раннего возраста является частью развивающей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предметно-пространственной среды группы и создают условия для активизации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речевой деятельности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Таким образом, использование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дидактических пособий способствует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формированию активной речи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детей дошкольного возраста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Однако любое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дидактическое пособие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или игрушка требуют особенного подхода. Чтобы ребенок смог действовать с ними, а не просто манипулировать, необходимо вызвать интерес к игрушке или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пособию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 научить играть с ними.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Задача воспитателя - направить детскую активность в </a:t>
                      </a:r>
                      <a:r>
                        <a:rPr lang="ru-RU" sz="20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развивающее русло</a:t>
                      </a:r>
                      <a:r>
                        <a:rPr lang="ru-RU" sz="20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8834"/>
              </p:ext>
            </p:extLst>
          </p:nvPr>
        </p:nvGraphicFramePr>
        <p:xfrm>
          <a:off x="539552" y="4077072"/>
          <a:ext cx="6495369" cy="1224136"/>
        </p:xfrm>
        <a:graphic>
          <a:graphicData uri="http://schemas.openxmlformats.org/drawingml/2006/table">
            <a:tbl>
              <a:tblPr/>
              <a:tblGrid>
                <a:gridCol w="6495369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СПАСИБО</a:t>
                      </a:r>
                      <a:r>
                        <a:rPr lang="ru-RU" sz="4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ЗА ВНИМАНИЕ!</a:t>
                      </a:r>
                      <a:endParaRPr lang="ru-RU" sz="4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733034" y="2636912"/>
            <a:ext cx="3464648" cy="19442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КОМПОНЕНТЫ УСТНОЙ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РЕЧИ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59832" y="548680"/>
            <a:ext cx="2837159" cy="1418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ФОРМИРОВАНИЕ СЛОВАРЯ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16216" y="1823120"/>
            <a:ext cx="2088232" cy="14618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РАЗВИТИЕ СВЯЗНОЙ РЕЧИ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1823120"/>
            <a:ext cx="2088232" cy="14618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РАБОТА НАД ЗВУКОВОЙ КУЛЬТУРОЙ РЕЧИ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4817311"/>
            <a:ext cx="2996374" cy="14611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ГРАМАТИЧЕСКОГО СТРОЯ РЕЧИ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4817311"/>
            <a:ext cx="2664296" cy="14611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ПОДГОТОВКА К ОБУЧЕНИЮ ГРАМОТЕ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995936" y="2060848"/>
            <a:ext cx="936104" cy="493204"/>
          </a:xfrm>
          <a:prstGeom prst="upArrow">
            <a:avLst>
              <a:gd name="adj1" fmla="val 50000"/>
              <a:gd name="adj2" fmla="val 3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517827">
            <a:off x="6082266" y="2689241"/>
            <a:ext cx="537750" cy="70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287878">
            <a:off x="5347476" y="4408686"/>
            <a:ext cx="763589" cy="444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85562">
            <a:off x="2872996" y="4467760"/>
            <a:ext cx="733185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8418113">
            <a:off x="2332698" y="2803592"/>
            <a:ext cx="720162" cy="4159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" y="-28221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47182"/>
              </p:ext>
            </p:extLst>
          </p:nvPr>
        </p:nvGraphicFramePr>
        <p:xfrm>
          <a:off x="467544" y="1628800"/>
          <a:ext cx="6511411" cy="468052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511411"/>
              </a:tblGrid>
              <a:tr h="4680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</a:t>
                      </a:r>
                      <a:r>
                        <a:rPr lang="ru-RU" sz="2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 результате наблюдения за  детьми по речевому развитию выявлено, что у дошкольников недостаточно сформирована звуковая культура речи, имеются речевые нарушения. При ответе на вопросы они отвечают одним словом,  не используя простые и распространённые предложения. Поэтому возникла проблема - активизация речевой деятельности младших дошкольников. Одним  из методов решения проблемы  могут стать дидактические пособия, игры,  макеты, которые обеспечивают повышение звуковой культуры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речи  детей.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92835"/>
              </p:ext>
            </p:extLst>
          </p:nvPr>
        </p:nvGraphicFramePr>
        <p:xfrm>
          <a:off x="1691680" y="548680"/>
          <a:ext cx="3888433" cy="72133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88433"/>
              </a:tblGrid>
              <a:tr h="72133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ПРОБЛЕММА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3" y="404664"/>
            <a:ext cx="2232248" cy="285065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59186"/>
              </p:ext>
            </p:extLst>
          </p:nvPr>
        </p:nvGraphicFramePr>
        <p:xfrm>
          <a:off x="2987824" y="692695"/>
          <a:ext cx="5545393" cy="2448273"/>
        </p:xfrm>
        <a:graphic>
          <a:graphicData uri="http://schemas.openxmlformats.org/drawingml/2006/table">
            <a:tbl>
              <a:tblPr/>
              <a:tblGrid>
                <a:gridCol w="5545393"/>
              </a:tblGrid>
              <a:tr h="24482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Идея включения дидактической                                         игры в процесс обучения всегда </a:t>
                      </a:r>
                    </a:p>
                    <a:p>
                      <a:pPr algn="ctr">
                        <a:buNone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привлекала отечественных </a:t>
                      </a:r>
                    </a:p>
                    <a:p>
                      <a:pPr algn="ctr">
                        <a:buNone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педагогов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27283"/>
              </p:ext>
            </p:extLst>
          </p:nvPr>
        </p:nvGraphicFramePr>
        <p:xfrm>
          <a:off x="467544" y="3613355"/>
          <a:ext cx="8160262" cy="2713703"/>
        </p:xfrm>
        <a:graphic>
          <a:graphicData uri="http://schemas.openxmlformats.org/drawingml/2006/table">
            <a:tbl>
              <a:tblPr/>
              <a:tblGrid>
                <a:gridCol w="8160262"/>
              </a:tblGrid>
              <a:tr h="271370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2800" b="1" dirty="0" smtClean="0"/>
                        <a:t>Еще К. Д. Ушинский отмечал, </a:t>
                      </a:r>
                    </a:p>
                    <a:p>
                      <a:pPr algn="r">
                        <a:buNone/>
                      </a:pPr>
                      <a:r>
                        <a:rPr lang="ru-RU" sz="2800" b="1" dirty="0" smtClean="0"/>
                        <a:t>что дети легче усваивают новый материал в процессе игры, и рекомендовал стараться делать занятия более занимательными, так как это одна из основных задач обучения и воспитания детей.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59536"/>
              </p:ext>
            </p:extLst>
          </p:nvPr>
        </p:nvGraphicFramePr>
        <p:xfrm>
          <a:off x="1835696" y="476672"/>
          <a:ext cx="3888432" cy="792089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АКТУАЛЬНОСТЬ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7773"/>
              </p:ext>
            </p:extLst>
          </p:nvPr>
        </p:nvGraphicFramePr>
        <p:xfrm>
          <a:off x="539552" y="1463001"/>
          <a:ext cx="6552727" cy="4846320"/>
        </p:xfrm>
        <a:graphic>
          <a:graphicData uri="http://schemas.openxmlformats.org/drawingml/2006/table">
            <a:tbl>
              <a:tblPr/>
              <a:tblGrid>
                <a:gridCol w="6552727"/>
              </a:tblGrid>
              <a:tr h="4824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nstantia" pitchFamily="18" charset="0"/>
                        </a:rPr>
                        <a:t>Формирование речи в дошкольном возрасте – одна из серьёзнейших задач воспитания. Речь – одна из основных форм развития мышления, познания, психических свойств личности, а также всестороннего развития. Овладение правильной речью оказывает на ребёнка огромное влияние. Он начинает мыслить более логично, последовательно обобщать, отвлекаться от конкретного, правильно излагать свои мысли.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858013bd2d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058" y="1828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2fe89fe445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2938264" cy="2077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3" descr="uCgftyWeX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5"/>
            <a:ext cx="2664296" cy="207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938264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3" y="1124744"/>
            <a:ext cx="2654749" cy="2160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02745"/>
              </p:ext>
            </p:extLst>
          </p:nvPr>
        </p:nvGraphicFramePr>
        <p:xfrm>
          <a:off x="395536" y="412657"/>
          <a:ext cx="2627883" cy="640080"/>
        </p:xfrm>
        <a:graphic>
          <a:graphicData uri="http://schemas.openxmlformats.org/drawingml/2006/table">
            <a:tbl>
              <a:tblPr/>
              <a:tblGrid>
                <a:gridCol w="262788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ОБЩЕНИЕ СО ВЗРОСЛЫМИ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05341"/>
              </p:ext>
            </p:extLst>
          </p:nvPr>
        </p:nvGraphicFramePr>
        <p:xfrm>
          <a:off x="5766619" y="404665"/>
          <a:ext cx="2831691" cy="640080"/>
        </p:xfrm>
        <a:graphic>
          <a:graphicData uri="http://schemas.openxmlformats.org/drawingml/2006/table">
            <a:tbl>
              <a:tblPr/>
              <a:tblGrid>
                <a:gridCol w="283169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ПОЛУЧЕНИЕ ИНФОРМАЦИИ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78698"/>
              </p:ext>
            </p:extLst>
          </p:nvPr>
        </p:nvGraphicFramePr>
        <p:xfrm>
          <a:off x="368710" y="3480619"/>
          <a:ext cx="2691122" cy="678426"/>
        </p:xfrm>
        <a:graphic>
          <a:graphicData uri="http://schemas.openxmlformats.org/drawingml/2006/table">
            <a:tbl>
              <a:tblPr/>
              <a:tblGrid>
                <a:gridCol w="2691122"/>
              </a:tblGrid>
              <a:tr h="6784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ОВЛАДЕНИЕ НОРМАМИ ПОВЕДЕНИЯ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05160"/>
              </p:ext>
            </p:extLst>
          </p:nvPr>
        </p:nvGraphicFramePr>
        <p:xfrm>
          <a:off x="6098458" y="3451123"/>
          <a:ext cx="2433982" cy="722671"/>
        </p:xfrm>
        <a:graphic>
          <a:graphicData uri="http://schemas.openxmlformats.org/drawingml/2006/table">
            <a:tbl>
              <a:tblPr/>
              <a:tblGrid>
                <a:gridCol w="2433982"/>
              </a:tblGrid>
              <a:tr h="7226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ПРИОБЩЕНИЕ К ДЕЯТЕЛЬНОСТИ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" y="-566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88272"/>
              </p:ext>
            </p:extLst>
          </p:nvPr>
        </p:nvGraphicFramePr>
        <p:xfrm>
          <a:off x="467544" y="476671"/>
          <a:ext cx="8208912" cy="155448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1512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Речь ребенка необходимо развивать в дошкольном возрасте, так как именно в этом возрасте речь наиболее гибка и податлива, а главное – нарушения речи преодолеваются легче и быстрее.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26180"/>
              </p:ext>
            </p:extLst>
          </p:nvPr>
        </p:nvGraphicFramePr>
        <p:xfrm>
          <a:off x="611559" y="3017480"/>
          <a:ext cx="8045743" cy="3383280"/>
        </p:xfrm>
        <a:graphic>
          <a:graphicData uri="http://schemas.openxmlformats.org/drawingml/2006/table">
            <a:tbl>
              <a:tblPr/>
              <a:tblGrid>
                <a:gridCol w="8045743"/>
              </a:tblGrid>
              <a:tr h="3240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Задачи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•"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 Подобрать и использовать дидактические игры, направленные на развитие словаря детей, на воспитание звуковой культуры речи.</a:t>
                      </a: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endParaRPr lang="ru-RU" sz="18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onstantia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•"/>
                        <a:defRPr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Формировать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разговорную (диалогическую) речь детей. Учить детей слушать и понимать обращенную к нему речь, поддерживать разговор, отвечать на вопросы и спрашивать.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0354"/>
              </p:ext>
            </p:extLst>
          </p:nvPr>
        </p:nvGraphicFramePr>
        <p:xfrm>
          <a:off x="1259632" y="2204864"/>
          <a:ext cx="6552728" cy="57912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ЦЕЛЬ – РЕЧЕВОЕ РАЗВИТИЕ ДЕТЕЙ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3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66442"/>
              </p:ext>
            </p:extLst>
          </p:nvPr>
        </p:nvGraphicFramePr>
        <p:xfrm>
          <a:off x="395536" y="332657"/>
          <a:ext cx="8208912" cy="2592289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5922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МНЕМОТЕХНИКИ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Мнемотехника</a:t>
                      </a:r>
                      <a:r>
                        <a:rPr lang="ru-RU" sz="2000" b="0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ассоциаций, организация учебного процесса в виде игры.</a:t>
                      </a:r>
                    </a:p>
                    <a:p>
                      <a:pPr algn="ctr"/>
                      <a:r>
                        <a:rPr lang="ru-RU" sz="2000" b="1" i="0" u="sng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0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2000" b="0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связной речи детей, посредством</a:t>
                      </a:r>
                      <a:r>
                        <a:rPr lang="ru-RU" sz="2000" b="0" i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000" b="0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использования мнемотехники.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140968"/>
            <a:ext cx="3672409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96952"/>
            <a:ext cx="2808311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4822923"/>
            <a:ext cx="2808310" cy="15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736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Дошкольное детство - короткий, но важный период становления и развития ребенка, возраст активного освоения речи, овладения правильным звукопроизношением, формирования связной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59</cp:revision>
  <dcterms:created xsi:type="dcterms:W3CDTF">2023-03-19T08:09:01Z</dcterms:created>
  <dcterms:modified xsi:type="dcterms:W3CDTF">2023-03-21T12:05:46Z</dcterms:modified>
</cp:coreProperties>
</file>