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5" r:id="rId3"/>
    <p:sldId id="263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74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CE5C23-4FBF-40A0-8689-95976C7C418B}" type="datetimeFigureOut">
              <a:rPr lang="ru-RU" smtClean="0"/>
              <a:pPr/>
              <a:t>30.03.2009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4B93C5-31E7-4039-9763-BC91BEDDE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8060432" cy="18300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>
                <a:solidFill>
                  <a:srgbClr val="C00000"/>
                </a:solidFill>
              </a:rPr>
              <a:t>Анализ занятия 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в </a:t>
            </a:r>
            <a:r>
              <a:rPr lang="ru-RU" sz="3600" dirty="0">
                <a:solidFill>
                  <a:srgbClr val="C00000"/>
                </a:solidFill>
              </a:rPr>
              <a:t>условиях реализации ФГОС ДО. Критерии </a:t>
            </a:r>
            <a:r>
              <a:rPr lang="ru-RU" sz="3600" dirty="0" smtClean="0">
                <a:solidFill>
                  <a:srgbClr val="C00000"/>
                </a:solidFill>
              </a:rPr>
              <a:t>оценки </a:t>
            </a:r>
            <a:r>
              <a:rPr lang="ru-RU" sz="3600" dirty="0">
                <a:solidFill>
                  <a:srgbClr val="C00000"/>
                </a:solidFill>
              </a:rPr>
              <a:t>конспекта 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и занятия – из </a:t>
            </a:r>
            <a:r>
              <a:rPr lang="ru-RU" sz="3600" dirty="0">
                <a:solidFill>
                  <a:srgbClr val="C00000"/>
                </a:solidFill>
              </a:rPr>
              <a:t>опыта </a:t>
            </a:r>
            <a:r>
              <a:rPr lang="ru-RU" sz="3600" dirty="0" smtClean="0">
                <a:solidFill>
                  <a:srgbClr val="C00000"/>
                </a:solidFill>
              </a:rPr>
              <a:t>работы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6172200" cy="1800200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20000"/>
              </a:lnSpc>
            </a:pPr>
            <a:r>
              <a:rPr lang="ru-RU" sz="2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 Костенко Ольга Ивановна,</a:t>
            </a:r>
          </a:p>
          <a:p>
            <a:pPr algn="ctr">
              <a:lnSpc>
                <a:spcPct val="120000"/>
              </a:lnSpc>
            </a:pPr>
            <a:r>
              <a:rPr lang="ru-RU" sz="2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старший воспитатель </a:t>
            </a:r>
          </a:p>
          <a:p>
            <a:pPr algn="ctr">
              <a:lnSpc>
                <a:spcPct val="120000"/>
              </a:lnSpc>
            </a:pPr>
            <a:r>
              <a:rPr lang="ru-RU" sz="2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высшей </a:t>
            </a:r>
            <a:r>
              <a:rPr lang="ru-RU" sz="2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квалификационной категории </a:t>
            </a:r>
          </a:p>
          <a:p>
            <a:pPr algn="ctr">
              <a:lnSpc>
                <a:spcPct val="120000"/>
              </a:lnSpc>
            </a:pPr>
            <a:r>
              <a:rPr lang="ru-RU" sz="2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МБДОУ «Детский сад № 1 «Берёзка»» с. </a:t>
            </a:r>
            <a:r>
              <a:rPr lang="ru-RU" sz="2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Краснотуранск</a:t>
            </a:r>
          </a:p>
          <a:p>
            <a:pPr algn="ctr">
              <a:lnSpc>
                <a:spcPct val="120000"/>
              </a:lnSpc>
            </a:pPr>
            <a:r>
              <a:rPr lang="ru-RU" sz="29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 2024 </a:t>
            </a:r>
            <a:r>
              <a:rPr lang="ru-RU" sz="29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algn="ctr">
              <a:lnSpc>
                <a:spcPct val="120000"/>
              </a:lnSpc>
            </a:pP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1104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106690"/>
          </a:xfrm>
        </p:spPr>
        <p:txBody>
          <a:bodyPr>
            <a:normAutofit/>
          </a:bodyPr>
          <a:lstStyle/>
          <a:p>
            <a:pPr marR="165100">
              <a:spcAft>
                <a:spcPts val="0"/>
              </a:spcAft>
            </a:pPr>
            <a:r>
              <a:rPr lang="ru-RU" sz="800" spc="5" dirty="0"/>
              <a:t>2.2.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40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40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188640"/>
            <a:ext cx="8820472" cy="6527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100" algn="ctr">
              <a:spcAft>
                <a:spcPts val="0"/>
              </a:spcAft>
            </a:pPr>
            <a:r>
              <a:rPr lang="ru-RU" sz="2300" b="1" spc="5" dirty="0">
                <a:latin typeface="Times New Roman" pitchFamily="18" charset="0"/>
                <a:cs typeface="Times New Roman" pitchFamily="18" charset="0"/>
              </a:rPr>
              <a:t>Педагогический анализ организованной образовательной </a:t>
            </a:r>
            <a:r>
              <a:rPr lang="ru-RU" sz="2300" b="1" spc="5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marR="165100" algn="ctr">
              <a:spcAft>
                <a:spcPts val="0"/>
              </a:spcAft>
            </a:pPr>
            <a:endParaRPr lang="ru-RU" sz="1200" b="1" spc="5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535"/>
              </a:spcAft>
              <a:buClr>
                <a:srgbClr val="000000"/>
              </a:buClr>
              <a:buSzPts val="1000"/>
              <a:tabLst>
                <a:tab pos="372110" algn="l"/>
              </a:tabLst>
            </a:pP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1. Предварительный 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этап сбора информации для </a:t>
            </a: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анализа:</a:t>
            </a:r>
            <a:endParaRPr lang="ru-RU" sz="2300" spc="25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81635" algn="l"/>
              </a:tabLst>
            </a:pP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1) изучение 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плана воспитателя, в ходе которого устанавливаются:</a:t>
            </a:r>
          </a:p>
          <a:p>
            <a:pPr marL="12700" indent="228600" algn="just">
              <a:spcAft>
                <a:spcPts val="0"/>
              </a:spcAft>
              <a:tabLst>
                <a:tab pos="393700" algn="l"/>
              </a:tabLst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а)	вид;</a:t>
            </a:r>
          </a:p>
          <a:p>
            <a:pPr marL="12700" indent="228600" algn="just">
              <a:spcAft>
                <a:spcPts val="0"/>
              </a:spcAft>
              <a:tabLst>
                <a:tab pos="400050" algn="l"/>
              </a:tabLst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б)	тип: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  <a:tabLst>
                <a:tab pos="354330" algn="l"/>
              </a:tabLst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занятие по сообщению новых знаний;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  <a:tabLst>
                <a:tab pos="356870" algn="l"/>
              </a:tabLst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занятие по закреплению и систематизации накопленного опыта;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комплексное занятие;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контрольно-проверочное занятие;</a:t>
            </a:r>
          </a:p>
          <a:p>
            <a:pPr marL="12700" indent="228600" algn="just">
              <a:spcAft>
                <a:spcPts val="0"/>
              </a:spcAft>
              <a:tabLst>
                <a:tab pos="393700" algn="l"/>
              </a:tabLst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в)	программное содержание ООД:</a:t>
            </a: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  <a:tabLst>
                <a:tab pos="351155" algn="l"/>
              </a:tabLst>
            </a:pP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оценка соответствия задач программе группы, уровню развития детей данной группы (под­группы);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  <a:tabLst>
                <a:tab pos="356870" algn="l"/>
              </a:tabLst>
            </a:pP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объём 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программного </a:t>
            </a: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материала;</a:t>
            </a:r>
            <a:endParaRPr lang="ru-RU" sz="2300" spc="25" dirty="0">
              <a:latin typeface="Times New Roman" pitchFamily="18" charset="0"/>
              <a:cs typeface="Times New Roman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buFont typeface="Symbol"/>
              <a:buChar char="-"/>
              <a:tabLst>
                <a:tab pos="378460" algn="l"/>
              </a:tabLst>
            </a:pP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    соответствует 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ли программное содержание виду, типу, </a:t>
            </a: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теме ООД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; дают ли возможность данный тип и тема ООД </a:t>
            </a: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полностью реализовать 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предложенное программное </a:t>
            </a:r>
            <a:r>
              <a:rPr lang="ru-RU" sz="2300" spc="25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z="2300" spc="25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077572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300" b="1" spc="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анализ организованной образовательной деятельности</a:t>
            </a:r>
            <a:br>
              <a:rPr lang="ru-RU" sz="2300" b="1" spc="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8568952" cy="5999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0050" algn="l"/>
              </a:tabLst>
            </a:pPr>
            <a:r>
              <a:rPr lang="ru-RU" spc="25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) беседа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с воспитателем, просмотр детских работ, беседа с детьми в целях выяснения усво­ения программного содержания предыдущей 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2100" spc="25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240"/>
              </a:spcAft>
              <a:buClr>
                <a:srgbClr val="000000"/>
              </a:buClr>
              <a:buSzPts val="1000"/>
              <a:tabLst>
                <a:tab pos="396875" algn="l"/>
              </a:tabLst>
            </a:pP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3) Наблюдение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ООД, фиксация по 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схеме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84810" algn="l"/>
              </a:tabLst>
            </a:pP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2. Организация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условий (материальных, санитарно-гигиенических, 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функционально-­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педагогических), обеспечивающих успешную деятельность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0050" algn="l"/>
              </a:tabLst>
            </a:pP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1) выполнение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психологических и гигиенических требований к организации ООД (чередова­ние различных видов деятельности; оптимальность воздушного, теплового и санитарного режи­мов, 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учёт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индивидуальных и психологических особенностей 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обучающихся);</a:t>
            </a:r>
            <a:endParaRPr lang="ru-RU" sz="2100" spc="25" dirty="0">
              <a:latin typeface="Times New Roman" pitchFamily="18" charset="0"/>
              <a:cs typeface="Times New Roman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15290" algn="l"/>
              </a:tabLst>
            </a:pP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2) рациональность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использования времени (общая длительность ООД, длительность частей и этапов</a:t>
            </a: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100" spc="25" dirty="0">
              <a:latin typeface="Times New Roman" pitchFamily="18" charset="0"/>
              <a:cs typeface="Times New Roman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12115" algn="l"/>
              </a:tabLst>
            </a:pP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3) учитывал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ли воспитатель в своей деятельности имеющиеся условия, использовал ли их, корректировал ли свою деятельность в связи с изменением условий?</a:t>
            </a:r>
          </a:p>
          <a:p>
            <a:pPr lvl="0" algn="just">
              <a:spcAft>
                <a:spcPts val="490"/>
              </a:spcAft>
              <a:buClr>
                <a:srgbClr val="000000"/>
              </a:buClr>
              <a:buSzPts val="1000"/>
              <a:tabLst>
                <a:tab pos="400050" algn="l"/>
              </a:tabLst>
            </a:pPr>
            <a:r>
              <a:rPr lang="ru-RU" sz="2100" spc="25" dirty="0" smtClean="0">
                <a:latin typeface="Times New Roman" pitchFamily="18" charset="0"/>
                <a:cs typeface="Times New Roman" pitchFamily="18" charset="0"/>
              </a:rPr>
              <a:t>4) уровень </a:t>
            </a:r>
            <a:r>
              <a:rPr lang="ru-RU" sz="2100" spc="25" dirty="0">
                <a:latin typeface="Times New Roman" pitchFamily="18" charset="0"/>
                <a:cs typeface="Times New Roman" pitchFamily="18" charset="0"/>
              </a:rPr>
              <a:t>подготовленности воспитателя.</a:t>
            </a:r>
            <a:endParaRPr lang="ru-RU" sz="2100" spc="25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384810" algn="l"/>
              </a:tabLst>
            </a:pPr>
            <a:endParaRPr lang="ru-RU" sz="21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40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234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80474" cy="5388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510"/>
              </a:spcAft>
              <a:buClr>
                <a:srgbClr val="000000"/>
              </a:buClr>
              <a:buSzPts val="1000"/>
              <a:tabLst>
                <a:tab pos="381635" algn="l"/>
              </a:tabLst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Педагогический анализ организованной образовательной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lvl="0" algn="ctr">
              <a:spcAft>
                <a:spcPts val="510"/>
              </a:spcAft>
              <a:buClr>
                <a:srgbClr val="000000"/>
              </a:buClr>
              <a:buSzPts val="1000"/>
              <a:tabLst>
                <a:tab pos="381635" algn="l"/>
              </a:tabLst>
            </a:pPr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510"/>
              </a:spcAft>
              <a:buClr>
                <a:srgbClr val="000000"/>
              </a:buClr>
              <a:buSzPts val="1000"/>
              <a:tabLst>
                <a:tab pos="38163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3. Дидактическая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деятельность воспитателя.</a:t>
            </a:r>
          </a:p>
          <a:p>
            <a:pPr lvl="0" algn="just">
              <a:spcAft>
                <a:spcPts val="235"/>
              </a:spcAft>
              <a:buClr>
                <a:srgbClr val="000000"/>
              </a:buClr>
              <a:buSzPts val="1000"/>
              <a:tabLst>
                <a:tab pos="38481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1) организация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действий детей по принятию цели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2) оценка приёмов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используемых для решения каждой из поставленных задач программного содержания: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предусмотрены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ли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приёмы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для решения каждой задачи;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568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соответствие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этих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приёмов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возрасту детей, требованиям методики;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правильность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точность применения этих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приёмов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005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3) методы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обучения, обеспечивающие: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мотивацию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568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сотрудничество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воспитателя с детьми.</a:t>
            </a:r>
            <a:endParaRPr lang="ru-RU" sz="2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540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540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1893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0731" y="188640"/>
            <a:ext cx="8352928" cy="6496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Педагогический анализ организованной образовательной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4) формы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организации познавательной деятельности, обеспечивающие: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5433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разнообразие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видов деятельности;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568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сотрудничество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между детьми;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включение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каждого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ребёнка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 деятельность по достижению дидактической цели;</a:t>
            </a:r>
          </a:p>
          <a:p>
            <a:pPr lvl="0" algn="just">
              <a:spcAft>
                <a:spcPts val="490"/>
              </a:spcAft>
              <a:buClr>
                <a:srgbClr val="000000"/>
              </a:buClr>
              <a:buSzPts val="1000"/>
              <a:tabLst>
                <a:tab pos="3568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организацию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дифференцированного подхода.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9687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5) уровень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достижения дидактической цели: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4798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образовательный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аспект (формы новых знаний, закрепление и уточнение, активизация и обогащение словаря);</a:t>
            </a:r>
            <a:endParaRPr lang="ru-RU" sz="23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развивающий аспект (развитие познавательных способностей, умения высказывать суждения, устанавливать связи, делать выводы и умозаключения);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оспитательный аспект.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3208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404664"/>
            <a:ext cx="8564147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Педагогический анализ организованной образовательной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4. Деятельность обучающихся: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степень активности и уровень работоспособности;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наличие интереса к деятельности;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навыки самостоятельной работы;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0259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уровень сформированности навыков: умения слушать и слышать, следовать указаниям взрослого, проявлять инициативу и пр.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5. Проявление личностных качеств педагога: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речь воспитателя: дикция, темп, эмоциональность;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едагогическая культура;</a:t>
            </a:r>
          </a:p>
          <a:p>
            <a:pPr marL="285750" indent="-285750">
              <a:buFontTx/>
              <a:buChar char="-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позиция воспитателя по отношению к дошкольникам;</a:t>
            </a:r>
          </a:p>
          <a:p>
            <a:pPr marL="285750" indent="-285750">
              <a:buFontTx/>
              <a:buChar char="-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нешний вид педагога на занятии.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8391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58417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90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180" cy="56207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Федеральные программы дошкольного образования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Loner\Рабочий стол\IMG_482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01005"/>
            <a:ext cx="3673171" cy="569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Loner\Рабочий стол\IMG_48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01005"/>
            <a:ext cx="3613795" cy="568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8414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25.11.2022 № 1028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«Об утверждении федеральной образовательной программы дошкольного образования»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(зарегистрирован 28.12.2022 № 71847):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35" y="1340768"/>
            <a:ext cx="8784976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Федеральная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программа позволяет реализовать несколько основополагающих функций дошкольного уровня образования: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воспитание ребенка дошкольного возраста как Гражданина Российской Федерации,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формирование основ его гражданской и культурной идентичности на соответствующем его возрасту содержании доступными средствами.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Создание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единого ядра содержания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образования,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ориентированного на приобщение детей к традиционным нравственным и социокультурным ценностям российского народа, воспитание подрастающего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поколения,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как знающего и уважающего историю и культуру своей семьи, большой и малой Родины.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Создание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единого федерального образовательного пространства воспитания и обучения детей от рождения до поступления в начальную школу, обеспечивающего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ребёнку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его родителям (законным представителям)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равные, качественные условия ДО,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вне зависимости от места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проживания. Федеральная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программа определяет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единые для Российской Федерации базовые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объём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содержание ДО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осваиваемые обучающимися в организациях, осуществляющих образовательную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деятельность,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образовательной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планируемые образовательные результаты, заявленные в ФОП ДО, ОБЯЗАТЕЛЬНЫ для достижения в каждой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ДОО.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301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19256" cy="34605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гармоничного развития личности ребёнка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9328" y="598761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связная речь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052096"/>
            <a:ext cx="1241884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мелкая моторика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76426" y="1199149"/>
            <a:ext cx="1103586" cy="2547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словарь</a:t>
            </a:r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740640"/>
            <a:ext cx="1339470" cy="2291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моторика</a:t>
            </a:r>
            <a:endParaRPr lang="ru-RU" sz="1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92132" y="1620125"/>
            <a:ext cx="872174" cy="3125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речь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2348880"/>
            <a:ext cx="1195454" cy="2198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дыхание</a:t>
            </a:r>
            <a:endParaRPr lang="ru-RU" sz="1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08590" y="2136661"/>
            <a:ext cx="187220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РЕБЁНОК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53120" y="1744910"/>
            <a:ext cx="3163295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п</a:t>
            </a:r>
            <a:r>
              <a:rPr lang="ru-RU" sz="1600" b="1" dirty="0" smtClean="0"/>
              <a:t>ознавательные процессы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199149"/>
            <a:ext cx="2483768" cy="3434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звукопроизношение</a:t>
            </a:r>
            <a:endParaRPr lang="ru-RU" sz="1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153121" y="628701"/>
            <a:ext cx="3312368" cy="330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г</a:t>
            </a:r>
            <a:r>
              <a:rPr lang="ru-RU" sz="1600" b="1" dirty="0" smtClean="0"/>
              <a:t>рамматический строй речи </a:t>
            </a:r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148063" y="1110522"/>
            <a:ext cx="3168353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я</a:t>
            </a:r>
            <a:r>
              <a:rPr lang="ru-RU" sz="1600" b="1" dirty="0" smtClean="0"/>
              <a:t>зыковой анализ и синтез</a:t>
            </a:r>
            <a:endParaRPr lang="ru-RU" sz="16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-31602" y="1704613"/>
            <a:ext cx="226093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голос (темп, ритм, интонация)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97318" y="3063016"/>
            <a:ext cx="1336547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артикуляционная</a:t>
            </a:r>
            <a:endParaRPr lang="ru-RU" sz="16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53357" y="3845217"/>
            <a:ext cx="898597" cy="2239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общая</a:t>
            </a:r>
            <a:endParaRPr lang="ru-RU" sz="1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70929" y="5760828"/>
            <a:ext cx="2069023" cy="2604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э</a:t>
            </a:r>
            <a:r>
              <a:rPr lang="ru-RU" sz="1600" b="1" dirty="0" smtClean="0"/>
              <a:t>моции, чувства</a:t>
            </a:r>
            <a:endParaRPr lang="ru-RU" sz="1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-1" y="4248660"/>
            <a:ext cx="1497319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п</a:t>
            </a:r>
            <a:r>
              <a:rPr lang="ru-RU" sz="1600" b="1" dirty="0" smtClean="0"/>
              <a:t>одвижные игры</a:t>
            </a:r>
            <a:endParaRPr lang="ru-RU" sz="16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691680" y="4250838"/>
            <a:ext cx="1402158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пластические этюды</a:t>
            </a:r>
            <a:endParaRPr lang="ru-RU" sz="16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607" y="6165304"/>
            <a:ext cx="1489712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н</a:t>
            </a:r>
            <a:r>
              <a:rPr lang="ru-RU" sz="1600" b="1" dirty="0" smtClean="0"/>
              <a:t>равственные беседы</a:t>
            </a:r>
            <a:endParaRPr lang="ru-RU" sz="1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85445" y="5085184"/>
            <a:ext cx="2661884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и</a:t>
            </a:r>
            <a:r>
              <a:rPr lang="ru-RU" sz="1600" b="1" dirty="0" smtClean="0"/>
              <a:t>гры на координацию речи с движением</a:t>
            </a:r>
            <a:endParaRPr lang="ru-RU" sz="16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654344" y="6153811"/>
            <a:ext cx="1608780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/>
              <a:t>психогимнастика</a:t>
            </a:r>
            <a:endParaRPr lang="ru-RU" sz="16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335561" y="6153811"/>
            <a:ext cx="2100535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х</a:t>
            </a:r>
            <a:r>
              <a:rPr lang="ru-RU" sz="1600" b="1" dirty="0" smtClean="0"/>
              <a:t>удожественная литература</a:t>
            </a:r>
            <a:endParaRPr lang="ru-RU" sz="16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156175" y="2864152"/>
            <a:ext cx="1480563" cy="3248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мышление</a:t>
            </a:r>
            <a:endParaRPr lang="ru-RU" sz="16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833521" y="5075833"/>
            <a:ext cx="2016224" cy="3693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систематизация</a:t>
            </a:r>
            <a:endParaRPr lang="ru-RU" sz="16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164288" y="4509120"/>
            <a:ext cx="201622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классификация</a:t>
            </a:r>
            <a:endParaRPr lang="ru-RU" sz="16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841633" y="3960628"/>
            <a:ext cx="1336547" cy="4044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сравнение</a:t>
            </a:r>
            <a:endParaRPr lang="ru-RU" sz="16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172400" y="3448851"/>
            <a:ext cx="961361" cy="372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синтез</a:t>
            </a:r>
            <a:endParaRPr lang="ru-RU" sz="16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028383" y="2999337"/>
            <a:ext cx="1105379" cy="3132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анализ</a:t>
            </a:r>
            <a:endParaRPr lang="ru-RU" sz="16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461138" y="2348880"/>
            <a:ext cx="1687789" cy="3749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воображение</a:t>
            </a:r>
            <a:endParaRPr lang="ru-RU" sz="16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139952" y="2740639"/>
            <a:ext cx="1584176" cy="571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</a:t>
            </a:r>
            <a:r>
              <a:rPr lang="ru-RU" sz="1600" b="1" dirty="0" smtClean="0"/>
              <a:t>щущения, восприятие</a:t>
            </a:r>
            <a:endParaRPr lang="ru-RU" sz="16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917603" y="3436266"/>
            <a:ext cx="1935817" cy="781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д</a:t>
            </a:r>
            <a:r>
              <a:rPr lang="ru-RU" sz="1600" b="1" dirty="0" smtClean="0"/>
              <a:t>уховно-нравственные проявления</a:t>
            </a:r>
            <a:endParaRPr lang="ru-RU" sz="16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932040" y="3505956"/>
            <a:ext cx="1480563" cy="3248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внимание</a:t>
            </a:r>
            <a:endParaRPr lang="ru-RU" sz="1600" b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553286" y="4403416"/>
            <a:ext cx="1747391" cy="3683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произвольное</a:t>
            </a:r>
            <a:endParaRPr lang="ru-RU" sz="16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553286" y="4923978"/>
            <a:ext cx="2015007" cy="42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непроизвольное</a:t>
            </a:r>
            <a:endParaRPr lang="ru-RU" sz="16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991957" y="5609441"/>
            <a:ext cx="1480563" cy="3248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память</a:t>
            </a:r>
            <a:endParaRPr lang="ru-RU" sz="16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636737" y="6165304"/>
            <a:ext cx="1507263" cy="520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словесно-логическая</a:t>
            </a:r>
            <a:endParaRPr lang="ru-RU" sz="16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7645577" y="5549995"/>
            <a:ext cx="1318912" cy="42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слуховая</a:t>
            </a:r>
            <a:endParaRPr lang="ru-RU" sz="1600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672321" y="6203438"/>
            <a:ext cx="1800199" cy="42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двигательная</a:t>
            </a:r>
            <a:endParaRPr lang="ru-RU" sz="16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241813" y="5609441"/>
            <a:ext cx="1587135" cy="3622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</a:t>
            </a:r>
          </a:p>
          <a:p>
            <a:pPr algn="ctr"/>
            <a:r>
              <a:rPr lang="ru-RU" sz="1600" b="1" dirty="0" smtClean="0"/>
              <a:t>зрительная</a:t>
            </a:r>
            <a:endParaRPr lang="ru-RU" sz="1600" b="1" dirty="0"/>
          </a:p>
          <a:p>
            <a:pPr algn="ctr"/>
            <a:endParaRPr lang="ru-RU" sz="1600" b="1" dirty="0"/>
          </a:p>
        </p:txBody>
      </p:sp>
      <p:cxnSp>
        <p:nvCxnSpPr>
          <p:cNvPr id="50" name="Прямая со стрелкой 49"/>
          <p:cNvCxnSpPr/>
          <p:nvPr/>
        </p:nvCxnSpPr>
        <p:spPr>
          <a:xfrm flipV="1">
            <a:off x="2852206" y="192063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9" idx="0"/>
            <a:endCxn id="7" idx="2"/>
          </p:cNvCxnSpPr>
          <p:nvPr/>
        </p:nvCxnSpPr>
        <p:spPr>
          <a:xfrm flipV="1">
            <a:off x="3128219" y="1453943"/>
            <a:ext cx="0" cy="1661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7" idx="0"/>
          </p:cNvCxnSpPr>
          <p:nvPr/>
        </p:nvCxnSpPr>
        <p:spPr>
          <a:xfrm flipV="1">
            <a:off x="3128219" y="958801"/>
            <a:ext cx="0" cy="2403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9" idx="1"/>
            <a:endCxn id="16" idx="3"/>
          </p:cNvCxnSpPr>
          <p:nvPr/>
        </p:nvCxnSpPr>
        <p:spPr>
          <a:xfrm flipH="1">
            <a:off x="2229328" y="1776415"/>
            <a:ext cx="462804" cy="144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9" idx="1"/>
          </p:cNvCxnSpPr>
          <p:nvPr/>
        </p:nvCxnSpPr>
        <p:spPr>
          <a:xfrm flipH="1">
            <a:off x="2095046" y="1776415"/>
            <a:ext cx="597086" cy="572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9" idx="1"/>
          </p:cNvCxnSpPr>
          <p:nvPr/>
        </p:nvCxnSpPr>
        <p:spPr>
          <a:xfrm flipH="1" flipV="1">
            <a:off x="2070929" y="1542570"/>
            <a:ext cx="621203" cy="233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13" idx="0"/>
            <a:endCxn id="5" idx="1"/>
          </p:cNvCxnSpPr>
          <p:nvPr/>
        </p:nvCxnSpPr>
        <p:spPr>
          <a:xfrm flipV="1">
            <a:off x="1241884" y="778781"/>
            <a:ext cx="987444" cy="4203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9" idx="3"/>
            <a:endCxn id="15" idx="1"/>
          </p:cNvCxnSpPr>
          <p:nvPr/>
        </p:nvCxnSpPr>
        <p:spPr>
          <a:xfrm flipV="1">
            <a:off x="3564306" y="1326546"/>
            <a:ext cx="1583757" cy="4498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14" idx="1"/>
            <a:endCxn id="5" idx="3"/>
          </p:cNvCxnSpPr>
          <p:nvPr/>
        </p:nvCxnSpPr>
        <p:spPr>
          <a:xfrm flipH="1" flipV="1">
            <a:off x="3885512" y="778781"/>
            <a:ext cx="1267609" cy="1497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V="1">
            <a:off x="3564306" y="958801"/>
            <a:ext cx="1588815" cy="6613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1241884" y="2568709"/>
            <a:ext cx="1334542" cy="1719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>
            <a:stCxn id="8" idx="1"/>
          </p:cNvCxnSpPr>
          <p:nvPr/>
        </p:nvCxnSpPr>
        <p:spPr>
          <a:xfrm flipH="1">
            <a:off x="285445" y="2855199"/>
            <a:ext cx="470131" cy="171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8" idx="3"/>
          </p:cNvCxnSpPr>
          <p:nvPr/>
        </p:nvCxnSpPr>
        <p:spPr>
          <a:xfrm>
            <a:off x="2095046" y="2855199"/>
            <a:ext cx="481380" cy="1968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>
            <a:off x="1383298" y="2969758"/>
            <a:ext cx="0" cy="87545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>
            <a:stCxn id="18" idx="1"/>
          </p:cNvCxnSpPr>
          <p:nvPr/>
        </p:nvCxnSpPr>
        <p:spPr>
          <a:xfrm flipH="1">
            <a:off x="285445" y="3957187"/>
            <a:ext cx="667912" cy="26045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>
            <a:stCxn id="18" idx="3"/>
          </p:cNvCxnSpPr>
          <p:nvPr/>
        </p:nvCxnSpPr>
        <p:spPr>
          <a:xfrm>
            <a:off x="1851954" y="3957187"/>
            <a:ext cx="724472" cy="26045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>
            <a:endCxn id="23" idx="0"/>
          </p:cNvCxnSpPr>
          <p:nvPr/>
        </p:nvCxnSpPr>
        <p:spPr>
          <a:xfrm>
            <a:off x="1616387" y="4087416"/>
            <a:ext cx="0" cy="997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>
            <a:off x="3522535" y="2568709"/>
            <a:ext cx="19612" cy="88014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flipH="1">
            <a:off x="2947329" y="4217646"/>
            <a:ext cx="575206" cy="155423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>
            <a:stCxn id="19" idx="1"/>
          </p:cNvCxnSpPr>
          <p:nvPr/>
        </p:nvCxnSpPr>
        <p:spPr>
          <a:xfrm flipH="1">
            <a:off x="520510" y="5891058"/>
            <a:ext cx="1550419" cy="2627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 flipH="1">
            <a:off x="2335736" y="6022434"/>
            <a:ext cx="498129" cy="13137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endCxn id="25" idx="0"/>
          </p:cNvCxnSpPr>
          <p:nvPr/>
        </p:nvCxnSpPr>
        <p:spPr>
          <a:xfrm>
            <a:off x="3522535" y="6022434"/>
            <a:ext cx="863294" cy="13137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>
            <a:stCxn id="11" idx="3"/>
            <a:endCxn id="12" idx="1"/>
          </p:cNvCxnSpPr>
          <p:nvPr/>
        </p:nvCxnSpPr>
        <p:spPr>
          <a:xfrm flipV="1">
            <a:off x="4480798" y="1960934"/>
            <a:ext cx="672322" cy="39175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>
            <a:endCxn id="33" idx="0"/>
          </p:cNvCxnSpPr>
          <p:nvPr/>
        </p:nvCxnSpPr>
        <p:spPr>
          <a:xfrm flipH="1">
            <a:off x="4932040" y="2156809"/>
            <a:ext cx="368637" cy="5838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>
            <a:off x="5828948" y="2176958"/>
            <a:ext cx="0" cy="13289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 flipH="1">
            <a:off x="4932040" y="3845217"/>
            <a:ext cx="368637" cy="55819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>
            <a:stCxn id="35" idx="2"/>
          </p:cNvCxnSpPr>
          <p:nvPr/>
        </p:nvCxnSpPr>
        <p:spPr>
          <a:xfrm flipH="1">
            <a:off x="5436096" y="3830845"/>
            <a:ext cx="236226" cy="10931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>
            <a:endCxn id="32" idx="0"/>
          </p:cNvCxnSpPr>
          <p:nvPr/>
        </p:nvCxnSpPr>
        <p:spPr>
          <a:xfrm>
            <a:off x="7469976" y="2160120"/>
            <a:ext cx="835057" cy="1887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endCxn id="26" idx="0"/>
          </p:cNvCxnSpPr>
          <p:nvPr/>
        </p:nvCxnSpPr>
        <p:spPr>
          <a:xfrm>
            <a:off x="6896456" y="2176958"/>
            <a:ext cx="1" cy="68719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>
            <a:stCxn id="26" idx="3"/>
            <a:endCxn id="31" idx="1"/>
          </p:cNvCxnSpPr>
          <p:nvPr/>
        </p:nvCxnSpPr>
        <p:spPr>
          <a:xfrm>
            <a:off x="7636738" y="3026597"/>
            <a:ext cx="391645" cy="129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>
            <a:endCxn id="30" idx="1"/>
          </p:cNvCxnSpPr>
          <p:nvPr/>
        </p:nvCxnSpPr>
        <p:spPr>
          <a:xfrm>
            <a:off x="7472520" y="3155946"/>
            <a:ext cx="699880" cy="47912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/>
          <p:nvPr/>
        </p:nvCxnSpPr>
        <p:spPr>
          <a:xfrm>
            <a:off x="7308304" y="3189041"/>
            <a:ext cx="754801" cy="7681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>
            <a:off x="7164288" y="3189041"/>
            <a:ext cx="521416" cy="132007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>
            <a:stCxn id="26" idx="2"/>
          </p:cNvCxnSpPr>
          <p:nvPr/>
        </p:nvCxnSpPr>
        <p:spPr>
          <a:xfrm>
            <a:off x="6896457" y="3189041"/>
            <a:ext cx="123815" cy="189614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5991957" y="2176958"/>
            <a:ext cx="0" cy="11355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5991957" y="3323476"/>
            <a:ext cx="5804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>
            <a:off x="6572420" y="3323476"/>
            <a:ext cx="0" cy="22859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>
            <a:stCxn id="38" idx="1"/>
            <a:endCxn id="42" idx="3"/>
          </p:cNvCxnSpPr>
          <p:nvPr/>
        </p:nvCxnSpPr>
        <p:spPr>
          <a:xfrm flipH="1">
            <a:off x="5828948" y="5771886"/>
            <a:ext cx="163009" cy="1866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 стрелкой 156"/>
          <p:cNvCxnSpPr/>
          <p:nvPr/>
        </p:nvCxnSpPr>
        <p:spPr>
          <a:xfrm>
            <a:off x="6282188" y="5934330"/>
            <a:ext cx="0" cy="2309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>
            <a:stCxn id="38" idx="3"/>
            <a:endCxn id="40" idx="1"/>
          </p:cNvCxnSpPr>
          <p:nvPr/>
        </p:nvCxnSpPr>
        <p:spPr>
          <a:xfrm flipV="1">
            <a:off x="7472520" y="5760828"/>
            <a:ext cx="173057" cy="1105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>
            <a:off x="7164288" y="5934330"/>
            <a:ext cx="677345" cy="2194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589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323584" cy="432048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ООД по познавательному развити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784976" cy="6021288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1. Тема, программное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содержание, соответствие возрастной группе.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2. Методы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приёмы.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3. Речь воспитателя: эмоциональность,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последовательность, точность,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чёткость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указаний,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поясне­ний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обобщений, выводов.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4. Объяснение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нового материала. Постановка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задач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обучающимися.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 Способы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активизации умственной деятельности детей (использование операций анализа, синтеза, обобщения).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6. Опора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на личный детский опыт и установление связи с пройденным материалом.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7. Отражение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 речи детей новых знаний и способов действий.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8. Побуждение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детей к поискам разнообразных формулировок ответов, подведение детей к выводам.</a:t>
            </a:r>
          </a:p>
          <a:p>
            <a:pPr marL="0" lv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9. Приёмы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, использованные при закреплении и повторении.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769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323584" cy="432048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ООД по познавательному развити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692696"/>
            <a:ext cx="8856984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10. Смена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дидактического материала, видов деятельности.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11. Наличие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познавательного интереса у детей.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12. Активность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детей, умение действовать в соответствии с указаниями воспитателя, рабо­тать сосредоточенно, самостоятельно.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13. Умения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детей слушать воспитателя, товарища, дополнять и исправлять их ответы.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14. Умения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пользоваться наглядными пособиями, поддерживать порядок во время работы, убирать пособия на место.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15. Распределение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работы во времени, продолжительность ООД.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16. Общий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вывод, сделанный в конце занятия.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17. Обучающий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характер оценки, влияние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её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 воспитание самоконтроля.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18. Индивидуальный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подход к детям.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19. Какие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навыки приобретены детьми, насколько сознательно и правильно воспринят и ус­воен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дошкольниками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материал?</a:t>
            </a:r>
          </a:p>
          <a:p>
            <a:pPr lvl="0"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20. Какие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затруднения испытывал воспитатель при проведении ООД?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6600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323584" cy="432048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ООД по изодеятельности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4793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836712"/>
            <a:ext cx="864096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7211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1. Как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воспитатель предложил детям перейти от игры к ООД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? Объяснение цели предстоящей деятельности, выдвижение мотива.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9052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2. Вид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ООД, тема, программное содержание.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9052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3. Предварительная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работа (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наблюдения за окружающим,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рассматривание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картины (репродукций),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чтение произведений ху­дожественной литературы и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беседа по содержанию литературного произведения, т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д.).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8163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4. Организация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ООД (расстановка столов по отношению к источнику света, расположение и поза детей, количество детей, сидящих за одним столом, удобство в использовании материала).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9052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5. Подготовка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материала и оборудования (формат, фон, качество бумаги, наличие красок, размер кистей, их количество на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ребёнка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карандаши, их заточка, ножницы, глина или пластилин,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клеёнки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переносной стенд для детский работ, дощечки, наличие мольберта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05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87227"/>
            <a:ext cx="7323584" cy="432048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ООД по изодеятельности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3682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970" y="548680"/>
            <a:ext cx="8689502" cy="6791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"/>
              </a:spcAft>
              <a:buClr>
                <a:srgbClr val="000000"/>
              </a:buClr>
              <a:buSzPts val="1000"/>
              <a:tabLst>
                <a:tab pos="387350" algn="l"/>
              </a:tabLs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Эстетическое и художественное оформление ООД, его соответствие времени года, возрастным особенно­стям, изобразительным возможностям  детей.</a:t>
            </a:r>
            <a:endParaRPr lang="ru-RU" sz="24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spcAft>
                <a:spcPts val="180"/>
              </a:spcAft>
              <a:buClr>
                <a:srgbClr val="000000"/>
              </a:buClr>
              <a:buSzPts val="1000"/>
              <a:tabLst>
                <a:tab pos="38735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Структура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ООД.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8735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 Методические приёмы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(показ иллюстраций, чтение произведений, обследование предмета, беседа, основные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приёмы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обучения изображению).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9052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 Приёмы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активизирующие творческую активность детей и их эстетические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чувства (собственная эмоциональность педагога; использование музыкального оформления в соответствии с содержанием занятия),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так­же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приёмы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направленные на обучение детей способам выполнения задания.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5783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10. Сформированы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 у детей навыки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слушать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слышать воспитателя, действовать по плану и указанию воспитателя?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6355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11. Проявляют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 дети творческую активность и самостоятельность, работают ли самостоя­тельно, сосредоточенно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63550" algn="l"/>
              </a:tabLs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633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453541"/>
            <a:ext cx="7323584" cy="43204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ООД по изодеятельности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481" y="885589"/>
            <a:ext cx="89644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SzPts val="1000"/>
              <a:tabLst>
                <a:tab pos="448310" algn="l"/>
              </a:tabLst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12. Сколько детей сразу начали работать, сколько ждут помощи воспитателя?</a:t>
            </a:r>
          </a:p>
          <a:p>
            <a:pPr algn="just">
              <a:buClr>
                <a:srgbClr val="000000"/>
              </a:buClr>
              <a:buSzPts val="1000"/>
              <a:tabLst>
                <a:tab pos="44831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13. Качество изобразительных и технических умений и навыков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детей. Качество детских работ.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4831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14. Индивидуальная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работа с детьми в процессе выполнения задания.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6101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15. Как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анализируют работу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дети (сюжет, колорит, композиция)?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Самостоятельно ли дети анализируют или воспитатель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задаёт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наводящие вопросы?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457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16. Анализ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воспитателем деятельности детей. Правильность оценки работ.</a:t>
            </a: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6101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17. Видят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ли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дошкольники достоинства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и недостатки своих работ и работ товарищей, отмечают ли эстетическую сторону работ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? (проявление интереса; стремление достичь качественного результата)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457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18. Кто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приводит в порядок рабочее место?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445770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программного содержания.</a:t>
            </a:r>
          </a:p>
          <a:p>
            <a:pPr lvl="0" algn="just">
              <a:spcAft>
                <a:spcPts val="950"/>
              </a:spcAft>
              <a:buClr>
                <a:srgbClr val="000000"/>
              </a:buClr>
              <a:buSzPts val="1000"/>
              <a:tabLst>
                <a:tab pos="457835" algn="l"/>
              </a:tabLst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Хранение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детских работ (где, в каком виде).</a:t>
            </a:r>
            <a:endParaRPr lang="ru-RU" sz="2300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3331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920</TotalTime>
  <Words>1346</Words>
  <Application>Microsoft Office PowerPoint</Application>
  <PresentationFormat>Экран (4:3)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   «Анализ занятия  в условиях реализации ФГОС ДО. Критерии оценки конспекта  и занятия – из опыта работы» </vt:lpstr>
      <vt:lpstr>Федеральные программы дошкольного образования</vt:lpstr>
      <vt:lpstr>Приказ Министерства просвещения Российской Федерации  от 25.11.2022 № 1028 «Об утверждении федеральной образовательной программы дошкольного образования» (зарегистрирован 28.12.2022 № 71847):</vt:lpstr>
      <vt:lpstr>Схема гармоничного развития личности ребёнка</vt:lpstr>
      <vt:lpstr>Анализ ООД по познавательному развитию</vt:lpstr>
      <vt:lpstr>Анализ ООД по познавательному развитию</vt:lpstr>
      <vt:lpstr>Анализ ООД по изодеятельности</vt:lpstr>
      <vt:lpstr>Анализ ООД по изодеятельности</vt:lpstr>
      <vt:lpstr>Презентация PowerPoint</vt:lpstr>
      <vt:lpstr>2.2. </vt:lpstr>
      <vt:lpstr>Педагогический анализ организованной образовательной деятельности 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семинар Тема:  «Федеральная образовательная программа дошкольного образования»</dc:title>
  <dc:creator>Home</dc:creator>
  <cp:lastModifiedBy>Loner-XP</cp:lastModifiedBy>
  <cp:revision>97</cp:revision>
  <dcterms:created xsi:type="dcterms:W3CDTF">2023-03-23T06:57:16Z</dcterms:created>
  <dcterms:modified xsi:type="dcterms:W3CDTF">2009-03-29T18:17:20Z</dcterms:modified>
</cp:coreProperties>
</file>