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76" r:id="rId5"/>
    <p:sldId id="277" r:id="rId6"/>
    <p:sldId id="266" r:id="rId7"/>
    <p:sldId id="267" r:id="rId8"/>
    <p:sldId id="260" r:id="rId9"/>
    <p:sldId id="261" r:id="rId10"/>
    <p:sldId id="263" r:id="rId11"/>
    <p:sldId id="262" r:id="rId12"/>
    <p:sldId id="268" r:id="rId13"/>
    <p:sldId id="272" r:id="rId14"/>
    <p:sldId id="273" r:id="rId15"/>
    <p:sldId id="270" r:id="rId16"/>
    <p:sldId id="271" r:id="rId17"/>
    <p:sldId id="264" r:id="rId18"/>
    <p:sldId id="285" r:id="rId19"/>
    <p:sldId id="284" r:id="rId20"/>
    <p:sldId id="278" r:id="rId21"/>
    <p:sldId id="279" r:id="rId22"/>
    <p:sldId id="282" r:id="rId23"/>
    <p:sldId id="281" r:id="rId24"/>
    <p:sldId id="286" r:id="rId25"/>
    <p:sldId id="283" r:id="rId26"/>
    <p:sldId id="26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 snapToGrid="0">
      <p:cViewPr>
        <p:scale>
          <a:sx n="81" d="100"/>
          <a:sy n="81" d="100"/>
        </p:scale>
        <p:origin x="-4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DEB84-3282-7FF6-C749-E29978202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CE5EB5-1DA3-A00C-D498-26793FE7D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4D8F39-9B12-CDD8-CB63-4D88B1EA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E9A26F-888A-162C-5185-FF5FB24F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BA78EF-3FB8-3168-6FE2-02F874E4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6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7EBD6-88E0-4F2E-BC2E-F4FBD249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6442EDC-92ED-AA34-553F-2FAA75CDD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A42D24-65AA-79C5-0EA9-0AE995AD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A25BAC-F8F2-0CA0-8315-1333103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E03E6A-87FD-BD62-4582-F104A8EC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1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99AAFBE-83DE-5D82-DA3E-D02A126FC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334F65-7EC0-D722-A9CF-2E9F4714C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7A9A0D-1A61-0332-051D-14B819BF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E81A11-BFB9-BB95-6B22-AD0CFED1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03D49F-6FF1-D0D5-1951-4C00D943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9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F7E28-E067-40BA-032E-92803346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17B338-1E8A-791D-B309-0EA62A0E5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6DC5CA-33E4-C728-70A7-6B458270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89D306-877F-6F93-E33E-AAB65E83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F1CB20-3FE1-CB12-9752-B37161EC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3F1FB9-62AE-F1C4-00B6-15195413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972ED5-C9EB-D1C7-E17B-E4D954287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87588D-B46F-4E55-D42B-50068931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4D036E-1684-42E2-DB75-2445A11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51A00B-3682-8741-B51B-D719906A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4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A6CBBA-A302-A27B-12CD-A7D5B1BD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78DA48-C8FF-22AC-2872-1565E2DCC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438305-81DE-64D1-656E-05F9C6B4F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43BC10-7261-9890-E680-D85C6BEF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217F28-3B51-0136-E0BB-033C8118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A6C5C1-2AFA-3DEA-8552-35FDCD3A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7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5EA3F4-A742-3300-CED4-AA7F99FA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DF5D20-F974-A7C9-D967-E43A166DC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322A6F-BB2A-8357-3B27-DD773F6AF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030639C-B43D-CE93-D379-FF468FD92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8F1E643-F60F-40C8-4252-671D986A6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A98794-2FC2-A149-ABBD-14B97728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BAFDC2E-1349-B3A9-C19A-675869C4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9368E27-1888-AF93-0086-B9C3988C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4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7809E-D8CD-E907-DCBE-53B50A48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AF9DAE1-99E4-1EE7-8DB4-A4ED203E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04E914F-ACCD-8D83-15EA-60E9B04D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D7D9B7-BF9F-124E-9991-679F298D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BB6887-6E92-4EA9-169A-05DF8170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AFD626-3C89-87CD-F4C8-66B4B85D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CD30FF-EA53-61CE-360D-7C9B1608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0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4F1B11-AA7C-4F93-8F56-38656FBF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10A0BD-55C5-46EC-BA14-264B2D7E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C6B424-A4F2-78D8-96CA-0699BBF18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283AF4-6CE2-7366-B517-0514FFF7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71CBBC-F6DC-C95B-267E-EDEF95F8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1908DC-95E7-D0DD-09A1-14D0BC37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1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41E31-E7FC-9680-DBD9-62D61B97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AE3C9F0-CB66-B62F-89FF-42AC5C440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311C2B-C957-D349-DBCA-4C4418954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A855F4-3E56-1E45-19BB-307DFC78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BD2DDB-0C6E-FED7-EA19-F1A51D6F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D761F7-BCAC-14C6-AF16-95BB52BB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8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F30EBB-038F-D42A-0537-B4648432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1593B7-941B-DBC6-A1C8-3F402F6C4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20DFB7-A9DB-5BBF-5EAD-E904AADC0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D71FE-C11C-41B2-B15F-F1A49D5DB19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FA3E99-8306-3BBF-4052-D180F8359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83A04C-0E89-C4EB-40E3-A8C8DD811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603B-D9D9-45C6-AABD-6AF184F5F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6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20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11" Type="http://schemas.openxmlformats.org/officeDocument/2006/relationships/image" Target="../media/image44.jpeg"/><Relationship Id="rId5" Type="http://schemas.openxmlformats.org/officeDocument/2006/relationships/image" Target="../media/image20.pn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10" Type="http://schemas.openxmlformats.org/officeDocument/2006/relationships/image" Target="../media/image57.jpg"/><Relationship Id="rId4" Type="http://schemas.openxmlformats.org/officeDocument/2006/relationships/image" Target="../media/image51.png"/><Relationship Id="rId9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746739" y="0"/>
            <a:ext cx="7936524" cy="275492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1934308" y="511204"/>
            <a:ext cx="7924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ОПЫТ РАБОТЫ ГОДОВОГО ПЛАНИРОВАНИЯ  ПО </a:t>
            </a:r>
          </a:p>
          <a:p>
            <a:pPr algn="ctr">
              <a:lnSpc>
                <a:spcPct val="150000"/>
              </a:lnSpc>
            </a:pPr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ФОРМИРОВАНИЮ ОСНОВ ГРАЖДАНСТВЕННОСТИ </a:t>
            </a:r>
          </a:p>
          <a:p>
            <a:pPr algn="ctr">
              <a:lnSpc>
                <a:spcPct val="150000"/>
              </a:lnSpc>
            </a:pPr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 2 МЛАДШЕЙ ГРУППЕ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23" y="3611955"/>
            <a:ext cx="2610981" cy="29282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13" y="3443341"/>
            <a:ext cx="1505726" cy="32654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9" y="3966822"/>
            <a:ext cx="1955015" cy="25592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8708"/>
            <a:ext cx="1554757" cy="2900065"/>
          </a:xfrm>
          <a:prstGeom prst="rect">
            <a:avLst/>
          </a:prstGeom>
        </p:spPr>
      </p:pic>
      <p:sp>
        <p:nvSpPr>
          <p:cNvPr id="20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3352800" y="2588358"/>
            <a:ext cx="5087816" cy="3045023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97569" y="3137064"/>
            <a:ext cx="41968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ambria" pitchFamily="18" charset="0"/>
              </a:rPr>
              <a:t>ВЫПОЛНИЛА</a:t>
            </a:r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: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ambria" pitchFamily="18" charset="0"/>
              </a:rPr>
              <a:t>АКСЁНОВА В.Е. ВОСПИТАТЕЛЬ</a:t>
            </a:r>
            <a:r>
              <a:rPr lang="en-US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ambria" pitchFamily="18" charset="0"/>
              </a:rPr>
              <a:t>2 МЛАДШЕЙ ГРУППЫ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ambria" pitchFamily="18" charset="0"/>
              </a:rPr>
              <a:t>«КОЛОКОЛЬЧИКИ»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ambria" pitchFamily="18" charset="0"/>
              </a:rPr>
              <a:t>ДЕТСКОГО САДА № 1 «БЕРЁЗКА»</a:t>
            </a:r>
          </a:p>
          <a:p>
            <a:pPr algn="ctr">
              <a:lnSpc>
                <a:spcPct val="150000"/>
              </a:lnSpc>
            </a:pP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  <a:latin typeface="Cambria" pitchFamily="18" charset="0"/>
              </a:rPr>
              <a:t>КРАСНОТУРАНСКОГО РАЙОНА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89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5" y="2203942"/>
            <a:ext cx="4654058" cy="46540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береза">
            <a:extLst>
              <a:ext uri="{FF2B5EF4-FFF2-40B4-BE49-F238E27FC236}">
                <a16:creationId xmlns:a16="http://schemas.microsoft.com/office/drawing/2014/main" xmlns="" id="{DA5EB36E-B5B3-8ED2-F326-AC0C79563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/>
          <a:stretch/>
        </p:blipFill>
        <p:spPr bwMode="auto">
          <a:xfrm flipH="1">
            <a:off x="10104895" y="330200"/>
            <a:ext cx="195278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72AD95FC-8E13-FD92-9613-3B5A0EDD02AC}"/>
              </a:ext>
            </a:extLst>
          </p:cNvPr>
          <p:cNvSpPr/>
          <p:nvPr/>
        </p:nvSpPr>
        <p:spPr>
          <a:xfrm>
            <a:off x="269629" y="222738"/>
            <a:ext cx="5486400" cy="2121877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D436320-8BFA-0162-464C-B5682699C385}"/>
              </a:ext>
            </a:extLst>
          </p:cNvPr>
          <p:cNvSpPr/>
          <p:nvPr/>
        </p:nvSpPr>
        <p:spPr>
          <a:xfrm>
            <a:off x="644768" y="626133"/>
            <a:ext cx="4982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Формы, методы и педагогические технологии в работе по нравственно-патриотическому воспитанию с </a:t>
            </a:r>
            <a:r>
              <a:rPr lang="ru-RU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 </a:t>
            </a:r>
            <a:r>
              <a:rPr lang="ru-RU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дошкольного </a:t>
            </a:r>
            <a:r>
              <a:rPr lang="ru-RU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возраста с семьёй.</a:t>
            </a:r>
            <a:endParaRPr lang="ru-RU" sz="2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66" y="222738"/>
            <a:ext cx="6976035" cy="6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590" y="3226020"/>
            <a:ext cx="4010162" cy="3007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4905" y="3236469"/>
            <a:ext cx="4093748" cy="3070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821" y="1086822"/>
            <a:ext cx="6538648" cy="5003710"/>
          </a:xfrm>
          <a:prstGeom prst="rect">
            <a:avLst/>
          </a:prstGeom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ветки с листьями">
            <a:extLst>
              <a:ext uri="{FF2B5EF4-FFF2-40B4-BE49-F238E27FC236}">
                <a16:creationId xmlns:a16="http://schemas.microsoft.com/office/drawing/2014/main" xmlns="" id="{4A312983-7D0D-5534-2F3B-982CFB4D6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/>
          <a:stretch/>
        </p:blipFill>
        <p:spPr bwMode="auto">
          <a:xfrm>
            <a:off x="170482" y="141970"/>
            <a:ext cx="3378306" cy="1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xmlns="" id="{4CC43B9B-F5DC-9603-2B6D-349FC87C274A}"/>
              </a:ext>
            </a:extLst>
          </p:cNvPr>
          <p:cNvSpPr/>
          <p:nvPr/>
        </p:nvSpPr>
        <p:spPr>
          <a:xfrm>
            <a:off x="170482" y="-127660"/>
            <a:ext cx="7894995" cy="3278555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F31619-ABEC-2E27-8523-2AB395F5281A}"/>
              </a:ext>
            </a:extLst>
          </p:cNvPr>
          <p:cNvSpPr/>
          <p:nvPr/>
        </p:nvSpPr>
        <p:spPr>
          <a:xfrm>
            <a:off x="738554" y="319351"/>
            <a:ext cx="7139354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ОРГАНИЗАЦИЯ  ПРЕДМЕТНО – РАЗВИВАЮЩЕЙ СРЕДЫ</a:t>
            </a:r>
          </a:p>
          <a:p>
            <a:pPr algn="just"/>
            <a:r>
              <a:rPr lang="ru-RU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организации развивающей – предметно – пространственной среды старалась соблюдать санитарно-гигиенические, педагогические, эстетические требования</a:t>
            </a:r>
            <a:r>
              <a:rPr lang="en-US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u-RU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достаточная освещенность, целесообразность размещения экспонатов и доступность, научность и достоверность предоставляемого материала в соответствии с возрастными особенностями детей, эстетичность, красочность и привлекательность, безопасность. Содержание материалов и оборудования, их размещение, вызывают положительные эмоции, дают возможность находить удобное место, как для коллективной, так и индивидуальной деятельности.</a:t>
            </a:r>
          </a:p>
          <a:p>
            <a:pPr algn="ctr"/>
            <a:endParaRPr lang="ru-RU" sz="1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2" y="2778369"/>
            <a:ext cx="5269152" cy="3951864"/>
          </a:xfrm>
          <a:prstGeom prst="rect">
            <a:avLst/>
          </a:prstGeom>
        </p:spPr>
      </p:pic>
      <p:pic>
        <p:nvPicPr>
          <p:cNvPr id="3074" name="Picture 2" descr="ветки с листьями">
            <a:extLst>
              <a:ext uri="{FF2B5EF4-FFF2-40B4-BE49-F238E27FC236}">
                <a16:creationId xmlns:a16="http://schemas.microsoft.com/office/drawing/2014/main" xmlns="" id="{4A312983-7D0D-5534-2F3B-982CFB4D6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/>
          <a:stretch/>
        </p:blipFill>
        <p:spPr bwMode="auto">
          <a:xfrm>
            <a:off x="170482" y="141970"/>
            <a:ext cx="3378306" cy="1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44" y="2778369"/>
            <a:ext cx="2910743" cy="3880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09" y="2778369"/>
            <a:ext cx="5383937" cy="3951864"/>
          </a:xfrm>
          <a:prstGeom prst="rect">
            <a:avLst/>
          </a:prstGeom>
        </p:spPr>
      </p:pic>
      <p:sp>
        <p:nvSpPr>
          <p:cNvPr id="13" name="Свиток: горизонтальный 1">
            <a:extLst>
              <a:ext uri="{FF2B5EF4-FFF2-40B4-BE49-F238E27FC236}">
                <a16:creationId xmlns:a16="http://schemas.microsoft.com/office/drawing/2014/main" xmlns="" id="{4CC43B9B-F5DC-9603-2B6D-349FC87C274A}"/>
              </a:ext>
            </a:extLst>
          </p:cNvPr>
          <p:cNvSpPr/>
          <p:nvPr/>
        </p:nvSpPr>
        <p:spPr>
          <a:xfrm>
            <a:off x="269630" y="141971"/>
            <a:ext cx="11260513" cy="3011537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ПРИНЦИПЫ ОРГАНИЗАЦИИ ПАТРИОТИЧЕСКОГО ЦЕНТРА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Принцип информативности </a:t>
            </a:r>
            <a:r>
              <a:rPr lang="ru-RU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наличие и многообразие дидактического и информационного  материала.</a:t>
            </a:r>
          </a:p>
          <a:p>
            <a:pPr algn="just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Принцип стабильности и динамичности </a:t>
            </a:r>
            <a:r>
              <a:rPr lang="ru-RU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создание центра на длительный срок, с регулярно вносимыми изменениями, в зависимости от возрастных особенностей детей, периода обучения.</a:t>
            </a:r>
          </a:p>
          <a:p>
            <a:pPr algn="just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Принцип открытости </a:t>
            </a:r>
            <a:r>
              <a:rPr lang="ru-RU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возможность добавлять необходимые элементы, а так же убирать ненужные</a:t>
            </a:r>
            <a:r>
              <a:rPr lang="ru-RU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Принцип вариативности </a:t>
            </a:r>
            <a:r>
              <a:rPr lang="ru-RU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совмещение нескольких блоков по патриотическому воспитанию в одной зоне.</a:t>
            </a:r>
          </a:p>
          <a:p>
            <a:pPr algn="just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Принцип интеграции </a:t>
            </a:r>
            <a:r>
              <a:rPr lang="ru-RU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возможность использования материала во время образовательной деятельности в других областях.</a:t>
            </a:r>
          </a:p>
        </p:txBody>
      </p:sp>
    </p:spTree>
    <p:extLst>
      <p:ext uri="{BB962C8B-B14F-4D97-AF65-F5344CB8AC3E}">
        <p14:creationId xmlns:p14="http://schemas.microsoft.com/office/powerpoint/2010/main" val="21613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ветки с листьями">
            <a:extLst>
              <a:ext uri="{FF2B5EF4-FFF2-40B4-BE49-F238E27FC236}">
                <a16:creationId xmlns:a16="http://schemas.microsoft.com/office/drawing/2014/main" xmlns="" id="{4A312983-7D0D-5534-2F3B-982CFB4D6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/>
          <a:stretch/>
        </p:blipFill>
        <p:spPr bwMode="auto">
          <a:xfrm>
            <a:off x="170482" y="141970"/>
            <a:ext cx="3378306" cy="1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xmlns="" id="{4CC43B9B-F5DC-9603-2B6D-349FC87C274A}"/>
              </a:ext>
            </a:extLst>
          </p:cNvPr>
          <p:cNvSpPr/>
          <p:nvPr/>
        </p:nvSpPr>
        <p:spPr>
          <a:xfrm>
            <a:off x="504091" y="78523"/>
            <a:ext cx="11183815" cy="3376245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F31619-ABEC-2E27-8523-2AB395F5281A}"/>
              </a:ext>
            </a:extLst>
          </p:cNvPr>
          <p:cNvSpPr/>
          <p:nvPr/>
        </p:nvSpPr>
        <p:spPr>
          <a:xfrm>
            <a:off x="1263776" y="611756"/>
            <a:ext cx="10224837" cy="29546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ПУТИ И СРЕДСТВА ПАТРИОТИЧЕСКОГО ВОСПИТАНИЯ ЧЕЛОВЕКА</a:t>
            </a:r>
          </a:p>
          <a:p>
            <a:r>
              <a:rPr lang="ru-RU" sz="1600" b="1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1. Понятие </a:t>
            </a:r>
            <a:r>
              <a:rPr lang="ru-RU" sz="16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о патриотизме, героизме и их </a:t>
            </a:r>
            <a:r>
              <a:rPr lang="ru-RU" sz="1600" b="1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проявлениях</a:t>
            </a:r>
          </a:p>
          <a:p>
            <a:r>
              <a:rPr lang="ru-RU" sz="1600" b="1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2. Взгляды </a:t>
            </a:r>
            <a:r>
              <a:rPr lang="ru-RU" sz="16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на патриотизм в летописях</a:t>
            </a:r>
          </a:p>
          <a:p>
            <a:r>
              <a:rPr lang="ru-RU" sz="1600" b="1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3. Народные </a:t>
            </a:r>
            <a:r>
              <a:rPr lang="ru-RU" sz="16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былины как средство воспитания патриотизма</a:t>
            </a:r>
          </a:p>
          <a:p>
            <a:r>
              <a:rPr lang="ru-RU" sz="1600" b="1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4. Роль </a:t>
            </a:r>
            <a:r>
              <a:rPr lang="ru-RU" sz="16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сказок в процессе формирования любви к Родине, к своему народу, к природе родного края; сказки о солдатской дружбе и прочее</a:t>
            </a:r>
            <a:r>
              <a:rPr lang="ru-RU" sz="1600" b="1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600" b="1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5. Героические </a:t>
            </a:r>
            <a:r>
              <a:rPr lang="ru-RU" sz="16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и патриотические песни народа и их воспитывающая роль</a:t>
            </a:r>
          </a:p>
          <a:p>
            <a:r>
              <a:rPr lang="ru-RU" sz="1600" b="1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6. Пословицы </a:t>
            </a:r>
            <a:r>
              <a:rPr lang="ru-RU" sz="1600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и поговорки о патриотизме, героизме, смелости, трусости, предательстве. Их использование в воспитательной работе с </a:t>
            </a:r>
            <a:r>
              <a:rPr lang="ru-RU" sz="1600" b="1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детьми.</a:t>
            </a:r>
            <a:endParaRPr lang="ru-RU" sz="1600" b="1" dirty="0">
              <a:solidFill>
                <a:schemeClr val="accent1"/>
              </a:solidFill>
              <a:ea typeface="Tahoma" pitchFamily="34" charset="0"/>
              <a:cs typeface="Tahoma" pitchFamily="34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62" y="3323492"/>
            <a:ext cx="3323492" cy="3323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54" y="3070036"/>
            <a:ext cx="5255063" cy="35769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37" y="3059423"/>
            <a:ext cx="3126837" cy="35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37138"/>
            <a:ext cx="4149969" cy="5533293"/>
          </a:xfrm>
          <a:prstGeom prst="rect">
            <a:avLst/>
          </a:prstGeom>
        </p:spPr>
      </p:pic>
      <p:pic>
        <p:nvPicPr>
          <p:cNvPr id="3074" name="Picture 2" descr="ветки с листьями">
            <a:extLst>
              <a:ext uri="{FF2B5EF4-FFF2-40B4-BE49-F238E27FC236}">
                <a16:creationId xmlns:a16="http://schemas.microsoft.com/office/drawing/2014/main" xmlns="" id="{4A312983-7D0D-5534-2F3B-982CFB4D6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/>
          <a:stretch/>
        </p:blipFill>
        <p:spPr bwMode="auto">
          <a:xfrm>
            <a:off x="170482" y="141970"/>
            <a:ext cx="3378306" cy="1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xmlns="" id="{4CC43B9B-F5DC-9603-2B6D-349FC87C274A}"/>
              </a:ext>
            </a:extLst>
          </p:cNvPr>
          <p:cNvSpPr/>
          <p:nvPr/>
        </p:nvSpPr>
        <p:spPr>
          <a:xfrm>
            <a:off x="1137138" y="230755"/>
            <a:ext cx="10597662" cy="906383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F31619-ABEC-2E27-8523-2AB395F5281A}"/>
              </a:ext>
            </a:extLst>
          </p:cNvPr>
          <p:cNvSpPr/>
          <p:nvPr/>
        </p:nvSpPr>
        <p:spPr>
          <a:xfrm>
            <a:off x="1395045" y="461865"/>
            <a:ext cx="10199077" cy="11387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УЧАСТИЕ РЕБЯТ В КОНКУРСЕ ЧТЕЦОВ ПОСВЯЩЕННОМУ ТЕМЕ «РОССИЯ»</a:t>
            </a:r>
          </a:p>
          <a:p>
            <a:endParaRPr lang="ru-RU" sz="2400" dirty="0"/>
          </a:p>
          <a:p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8" y="1137138"/>
            <a:ext cx="3669322" cy="5550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3" y="4786770"/>
            <a:ext cx="2567739" cy="1902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53" y="4786771"/>
            <a:ext cx="2561687" cy="1902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2" y="1129988"/>
            <a:ext cx="4155333" cy="55404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0" y="4786769"/>
            <a:ext cx="2783733" cy="18920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7" y="4786771"/>
            <a:ext cx="1551842" cy="1931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3" y="4786767"/>
            <a:ext cx="1431012" cy="18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54" y="1043354"/>
            <a:ext cx="5814647" cy="4360985"/>
          </a:xfrm>
          <a:prstGeom prst="rect">
            <a:avLst/>
          </a:prstGeom>
        </p:spPr>
      </p:pic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ветки с листьями">
            <a:extLst>
              <a:ext uri="{FF2B5EF4-FFF2-40B4-BE49-F238E27FC236}">
                <a16:creationId xmlns:a16="http://schemas.microsoft.com/office/drawing/2014/main" xmlns="" id="{4A312983-7D0D-5534-2F3B-982CFB4D6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/>
          <a:stretch/>
        </p:blipFill>
        <p:spPr bwMode="auto">
          <a:xfrm>
            <a:off x="170482" y="141970"/>
            <a:ext cx="3378306" cy="1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xmlns="" id="{4CC43B9B-F5DC-9603-2B6D-349FC87C274A}"/>
              </a:ext>
            </a:extLst>
          </p:cNvPr>
          <p:cNvSpPr/>
          <p:nvPr/>
        </p:nvSpPr>
        <p:spPr>
          <a:xfrm>
            <a:off x="1119504" y="178229"/>
            <a:ext cx="9741973" cy="865125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F31619-ABEC-2E27-8523-2AB395F5281A}"/>
              </a:ext>
            </a:extLst>
          </p:cNvPr>
          <p:cNvSpPr/>
          <p:nvPr/>
        </p:nvSpPr>
        <p:spPr>
          <a:xfrm>
            <a:off x="1488830" y="369533"/>
            <a:ext cx="90033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«СЕМЬЯ», «ДЕТСКИЙ САД»</a:t>
            </a:r>
          </a:p>
          <a:p>
            <a:pPr algn="ctr"/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3" y="2982429"/>
            <a:ext cx="5433148" cy="3723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20" y="2941299"/>
            <a:ext cx="5019065" cy="37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ветки с листьями">
            <a:extLst>
              <a:ext uri="{FF2B5EF4-FFF2-40B4-BE49-F238E27FC236}">
                <a16:creationId xmlns:a16="http://schemas.microsoft.com/office/drawing/2014/main" xmlns="" id="{4A312983-7D0D-5534-2F3B-982CFB4D6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/>
          <a:stretch/>
        </p:blipFill>
        <p:spPr bwMode="auto">
          <a:xfrm>
            <a:off x="170482" y="141970"/>
            <a:ext cx="3378306" cy="1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xmlns="" id="{4CC43B9B-F5DC-9603-2B6D-349FC87C274A}"/>
              </a:ext>
            </a:extLst>
          </p:cNvPr>
          <p:cNvSpPr/>
          <p:nvPr/>
        </p:nvSpPr>
        <p:spPr>
          <a:xfrm>
            <a:off x="2784522" y="178229"/>
            <a:ext cx="6289139" cy="776079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F31619-ABEC-2E27-8523-2AB395F5281A}"/>
              </a:ext>
            </a:extLst>
          </p:cNvPr>
          <p:cNvSpPr/>
          <p:nvPr/>
        </p:nvSpPr>
        <p:spPr>
          <a:xfrm>
            <a:off x="3438824" y="278964"/>
            <a:ext cx="46399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РОДНОЕ СЕЛО, РОДНОЙ КРАЙ. 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2" y="1418493"/>
            <a:ext cx="6821106" cy="51158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5484" y="1645068"/>
            <a:ext cx="5721868" cy="45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47" y="4532560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947" y="4532561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666613" y="200359"/>
            <a:ext cx="8556656" cy="89095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2733773" y="415004"/>
            <a:ext cx="64223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«МОЯ СТРАНА, ЕЁ СТОЛИЦА, СИМВОЛИКА»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1845" y="1755175"/>
            <a:ext cx="5663018" cy="45954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7" y="1755176"/>
            <a:ext cx="5709734" cy="45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47" y="4532560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947" y="4532561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666613" y="200359"/>
            <a:ext cx="8556656" cy="89095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3900860" y="415004"/>
            <a:ext cx="40881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«ДИДАКТИЧЕСКИЕ ИГРЫ»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0" y="1024430"/>
            <a:ext cx="4677508" cy="3508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51" y="997701"/>
            <a:ext cx="4216509" cy="5622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8" y="2778495"/>
            <a:ext cx="4991843" cy="38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47" y="4532560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947" y="4532561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666613" y="200359"/>
            <a:ext cx="8556656" cy="89095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3621459" y="415004"/>
            <a:ext cx="46469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«ПРАЗДНИКИ, РАЗВЛЕЧЕНИЯ»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80" y="1237903"/>
            <a:ext cx="7213530" cy="54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-16995" y="814239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4" descr="береза">
            <a:extLst>
              <a:ext uri="{FF2B5EF4-FFF2-40B4-BE49-F238E27FC236}">
                <a16:creationId xmlns:a16="http://schemas.microsoft.com/office/drawing/2014/main" xmlns="" id="{3D67551B-2413-00C3-D529-121D3A9AE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/>
          <a:stretch/>
        </p:blipFill>
        <p:spPr bwMode="auto">
          <a:xfrm flipH="1">
            <a:off x="10104895" y="200940"/>
            <a:ext cx="195278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7C850C88-E3AB-6FA5-BC95-07D666EC5EEE}"/>
              </a:ext>
            </a:extLst>
          </p:cNvPr>
          <p:cNvSpPr/>
          <p:nvPr/>
        </p:nvSpPr>
        <p:spPr>
          <a:xfrm>
            <a:off x="2610981" y="261031"/>
            <a:ext cx="6781132" cy="5508310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alt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    </a:t>
            </a:r>
            <a:endParaRPr lang="ru-RU" alt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10" y="3294186"/>
            <a:ext cx="1569143" cy="3191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1743" y="3294186"/>
            <a:ext cx="2553198" cy="34042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227541"/>
            <a:ext cx="3094893" cy="34709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00892" y="1433549"/>
            <a:ext cx="559021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  <a:cs typeface="Times New Roman" pitchFamily="18" charset="0"/>
              </a:rPr>
              <a:t>Каждый</a:t>
            </a:r>
            <a:r>
              <a:rPr lang="ru-RU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  <a:cs typeface="Times New Roman" pitchFamily="18" charset="0"/>
              </a:rPr>
              <a:t>, кто внес свою лепту в дело процветания страны или физическим или нравственным трудом, является благородным и полезным гражданином».</a:t>
            </a:r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  <a:cs typeface="Times New Roman" pitchFamily="18" charset="0"/>
              </a:rPr>
              <a:t>                                                                           Ян </a:t>
            </a:r>
            <a:r>
              <a:rPr lang="ru-RU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  <a:cs typeface="Times New Roman" pitchFamily="18" charset="0"/>
              </a:rPr>
              <a:t>Чечот</a:t>
            </a:r>
            <a:endParaRPr lang="ru-RU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9507" y="3015186"/>
            <a:ext cx="566233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Гражданственность относится к тем проблемам общественного развития, которые никогда не теряют своей актуальности. Притом, тема гражданственности начинает играть особую роль в сложные периоды развития государств, когда необходимо объединение усилий граждан и высокая ответственность за судьбу своего отечества.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38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47" y="4532560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947" y="4532561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666613" y="200359"/>
            <a:ext cx="8556656" cy="89095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3083011" y="415004"/>
            <a:ext cx="572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«НАРОДНАЯ КУЛЬТУРА И ТРАДИЦИИ»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66" y="1484653"/>
            <a:ext cx="7035967" cy="5276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8" y="1484653"/>
            <a:ext cx="5651352" cy="5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317" y="4438775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280" y="4122253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666613" y="200359"/>
            <a:ext cx="8556656" cy="89095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2960893" y="415004"/>
            <a:ext cx="59681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«ПРАВИЛА, ПО КОТОРЫМ МЫ ЖИВЁМ»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41" y="1195753"/>
            <a:ext cx="4068581" cy="5424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47" y="1195753"/>
            <a:ext cx="4579192" cy="54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47" y="4532560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947" y="4532561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666613" y="200359"/>
            <a:ext cx="8556656" cy="89095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5026267" y="415004"/>
            <a:ext cx="18373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«МАКЕТЫ»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80" y="1229630"/>
            <a:ext cx="3927232" cy="5236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29630"/>
            <a:ext cx="3927231" cy="52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47" y="4532560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280" y="4326856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666613" y="200359"/>
            <a:ext cx="8556656" cy="89095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4721704" y="415004"/>
            <a:ext cx="2446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«СТЕНГАЗЕТЫ»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51" y="1091312"/>
            <a:ext cx="3826995" cy="55831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5" y="1091312"/>
            <a:ext cx="4105208" cy="55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317" y="4427052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918" y="4326855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666613" y="200359"/>
            <a:ext cx="8556656" cy="89095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3765293" y="415004"/>
            <a:ext cx="43593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«КОЛЛЕКТИВНЫЕ РАБОТЫ»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53" y="1075320"/>
            <a:ext cx="4083547" cy="55769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96" y="1075320"/>
            <a:ext cx="4182730" cy="5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47" y="4532560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947" y="4532561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1666613" y="200359"/>
            <a:ext cx="8556656" cy="89095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3720633" y="415004"/>
            <a:ext cx="4448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«ОФОРМЛЕНИЕ ПРИЁМНОЙ»</a:t>
            </a:r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3561"/>
            <a:ext cx="3826118" cy="51014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80" y="1353628"/>
            <a:ext cx="3826117" cy="51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ECF8481-AE00-0EDA-14A7-D017624F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47" y="4532560"/>
            <a:ext cx="1550293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CA2C53C-B091-4858-A5C8-B8777498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8" b="94475" l="3397" r="96332">
                        <a14:foregroundMark x1="37636" y1="7699" x2="25679" y2="6522"/>
                        <a14:foregroundMark x1="25679" y1="6522" x2="21603" y2="16486"/>
                        <a14:foregroundMark x1="21603" y1="16486" x2="25136" y2="17391"/>
                        <a14:foregroundMark x1="67799" y1="6522" x2="63451" y2="6069"/>
                        <a14:foregroundMark x1="89538" y1="32790" x2="75951" y2="32518"/>
                        <a14:foregroundMark x1="8560" y1="39764" x2="44429" y2="34783"/>
                        <a14:foregroundMark x1="6793" y1="59873" x2="12908" y2="50362"/>
                        <a14:foregroundMark x1="96603" y1="54438" x2="62636" y2="32337"/>
                        <a14:foregroundMark x1="62636" y1="32337" x2="47147" y2="29710"/>
                        <a14:foregroundMark x1="47147" y1="29710" x2="22147" y2="38225"/>
                        <a14:foregroundMark x1="82473" y1="91757" x2="70109" y2="91848"/>
                        <a14:foregroundMark x1="70109" y1="91848" x2="72554" y2="93750"/>
                        <a14:foregroundMark x1="30571" y1="94475" x2="29212" y2="94475"/>
                        <a14:foregroundMark x1="3397" y1="83605" x2="7473" y2="87681"/>
                        <a14:foregroundMark x1="79076" y1="49004" x2="66848" y2="38225"/>
                        <a14:foregroundMark x1="66848" y1="38225" x2="61413" y2="36141"/>
                        <a14:foregroundMark x1="33288" y1="5888" x2="22147" y2="6069"/>
                        <a14:foregroundMark x1="22147" y1="6069" x2="21060" y2="6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947" y="4532561"/>
            <a:ext cx="153433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A3732120-40DB-F492-C073-5120D7768B0F}"/>
              </a:ext>
            </a:extLst>
          </p:cNvPr>
          <p:cNvSpPr/>
          <p:nvPr/>
        </p:nvSpPr>
        <p:spPr>
          <a:xfrm>
            <a:off x="2979746" y="622468"/>
            <a:ext cx="6067587" cy="2719956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773C64-60CF-48F0-1C81-AF922E6DE860}"/>
              </a:ext>
            </a:extLst>
          </p:cNvPr>
          <p:cNvSpPr/>
          <p:nvPr/>
        </p:nvSpPr>
        <p:spPr>
          <a:xfrm>
            <a:off x="3639077" y="952883"/>
            <a:ext cx="4608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Спасибо </a:t>
            </a:r>
          </a:p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51" y="3128882"/>
            <a:ext cx="1803826" cy="3689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3815" y="3342424"/>
            <a:ext cx="2446923" cy="32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4" descr="береза">
            <a:extLst>
              <a:ext uri="{FF2B5EF4-FFF2-40B4-BE49-F238E27FC236}">
                <a16:creationId xmlns:a16="http://schemas.microsoft.com/office/drawing/2014/main" xmlns="" id="{3D67551B-2413-00C3-D529-121D3A9AE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/>
          <a:stretch/>
        </p:blipFill>
        <p:spPr bwMode="auto">
          <a:xfrm flipH="1">
            <a:off x="10104895" y="200940"/>
            <a:ext cx="195278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7C850C88-E3AB-6FA5-BC95-07D666EC5EEE}"/>
              </a:ext>
            </a:extLst>
          </p:cNvPr>
          <p:cNvSpPr/>
          <p:nvPr/>
        </p:nvSpPr>
        <p:spPr>
          <a:xfrm>
            <a:off x="691662" y="200939"/>
            <a:ext cx="8653987" cy="6284724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     </a:t>
            </a:r>
            <a:endParaRPr lang="ru-RU" alt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1975" y="1161981"/>
            <a:ext cx="2904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1" y="1118167"/>
            <a:ext cx="7821648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</a:rPr>
              <a:t>ГРАЖДАНСТВЕННОСТЬ – </a:t>
            </a:r>
            <a:r>
              <a:rPr lang="ru-RU" sz="1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нравственная позиция, </a:t>
            </a:r>
            <a:r>
              <a:rPr lang="ru-RU" sz="1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/>
              </a:rPr>
              <a:t>качество, свойство поведения </a:t>
            </a:r>
            <a:r>
              <a:rPr lang="ru-RU" sz="1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itchFamily="18" charset="0"/>
              </a:rPr>
              <a:t>человека, гражданина, </a:t>
            </a:r>
            <a:r>
              <a:rPr lang="ru-RU" sz="1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/>
              </a:rPr>
              <a:t>проявляющееся в его готовности и способности </a:t>
            </a:r>
            <a:r>
              <a:rPr lang="ru-RU" sz="1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itchFamily="18" charset="0"/>
              </a:rPr>
              <a:t>активно участвовать в делах общества и государства, сознательно пользоваться своими правами, свободами и выполнять свои обязанности.</a:t>
            </a:r>
          </a:p>
          <a:p>
            <a:pPr algn="ctr"/>
            <a:endParaRPr lang="ru-RU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b="1" dirty="0" smtClean="0">
                <a:ln w="11430"/>
                <a:solidFill>
                  <a:srgbClr val="C00000"/>
                </a:solidFill>
              </a:rPr>
              <a:t>Высшее проявление гражданственности – патриотизм.</a:t>
            </a:r>
          </a:p>
          <a:p>
            <a:pPr algn="ctr"/>
            <a:r>
              <a:rPr lang="ru-RU" sz="1600" b="1" dirty="0" smtClean="0">
                <a:ln w="11430"/>
                <a:solidFill>
                  <a:srgbClr val="C00000"/>
                </a:solidFill>
                <a:latin typeface="Cambria" pitchFamily="18" charset="0"/>
              </a:rPr>
              <a:t>ПАТРИОТИЗМ</a:t>
            </a:r>
            <a:r>
              <a:rPr lang="ru-RU" sz="1600" b="1" dirty="0" smtClean="0">
                <a:ln w="11430"/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ln w="11430"/>
                <a:solidFill>
                  <a:srgbClr val="002060"/>
                </a:solidFill>
                <a:latin typeface="Cambria" pitchFamily="18" charset="0"/>
              </a:rPr>
              <a:t>нравственный и политический принцип, </a:t>
            </a:r>
            <a:r>
              <a:rPr lang="ru-RU" sz="1600" b="1" dirty="0" smtClean="0">
                <a:ln w="11430"/>
                <a:solidFill>
                  <a:srgbClr val="C00000"/>
                </a:solidFill>
                <a:latin typeface="Cambria" pitchFamily="18" charset="0"/>
              </a:rPr>
              <a:t>социальное чувство, </a:t>
            </a:r>
            <a:r>
              <a:rPr lang="ru-RU" sz="1600" b="1" dirty="0" smtClean="0">
                <a:ln w="11430"/>
                <a:solidFill>
                  <a:srgbClr val="002060"/>
                </a:solidFill>
                <a:latin typeface="Cambria" pitchFamily="18" charset="0"/>
              </a:rPr>
              <a:t>содержанием которого является</a:t>
            </a:r>
            <a:r>
              <a:rPr lang="en-US" sz="1600" b="1" dirty="0" smtClean="0">
                <a:ln w="11430"/>
                <a:solidFill>
                  <a:srgbClr val="002060"/>
                </a:solidFill>
                <a:latin typeface="Cambria" pitchFamily="18" charset="0"/>
              </a:rPr>
              <a:t>: </a:t>
            </a:r>
            <a:r>
              <a:rPr lang="ru-RU" sz="1600" b="1" dirty="0" smtClean="0">
                <a:ln w="11430"/>
                <a:solidFill>
                  <a:srgbClr val="C00000"/>
                </a:solidFill>
                <a:latin typeface="Cambria" pitchFamily="18" charset="0"/>
              </a:rPr>
              <a:t>любовь к отечеству, преданность ему, гордость за его прошлое и настоящее, готовность подчинить свои интересы интересам страны, стремление защищать интересы Родины. </a:t>
            </a:r>
          </a:p>
          <a:p>
            <a:pPr algn="ctr"/>
            <a:endParaRPr lang="ru-RU" sz="1600" b="1" dirty="0" smtClean="0">
              <a:ln w="11430"/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1600" b="1" dirty="0" smtClean="0">
                <a:ln w="11430"/>
                <a:solidFill>
                  <a:srgbClr val="C00000"/>
                </a:solidFill>
                <a:latin typeface="Cambria" pitchFamily="18" charset="0"/>
              </a:rPr>
              <a:t>ГРАЖДАНСТВЕННОСТЬ, ПАТРИОТИЗМ </a:t>
            </a:r>
            <a:r>
              <a:rPr lang="ru-RU" sz="1600" b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– важные чувства для каждого человека. </a:t>
            </a:r>
          </a:p>
          <a:p>
            <a:pPr algn="ctr"/>
            <a:r>
              <a:rPr lang="ru-RU" sz="1600" b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Гордость за свою Родину, понимание неповторимости и богатства её культурных ценностей и традиций играет огромную роль в становлении  личности человека.</a:t>
            </a: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15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783791" y="200940"/>
            <a:ext cx="2273891" cy="66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523" y="2985426"/>
            <a:ext cx="3295628" cy="37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4" descr="береза">
            <a:extLst>
              <a:ext uri="{FF2B5EF4-FFF2-40B4-BE49-F238E27FC236}">
                <a16:creationId xmlns:a16="http://schemas.microsoft.com/office/drawing/2014/main" xmlns="" id="{3D67551B-2413-00C3-D529-121D3A9AE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/>
          <a:stretch/>
        </p:blipFill>
        <p:spPr bwMode="auto">
          <a:xfrm flipH="1">
            <a:off x="10104895" y="200940"/>
            <a:ext cx="195278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7C850C88-E3AB-6FA5-BC95-07D666EC5EEE}"/>
              </a:ext>
            </a:extLst>
          </p:cNvPr>
          <p:cNvSpPr/>
          <p:nvPr/>
        </p:nvSpPr>
        <p:spPr>
          <a:xfrm>
            <a:off x="382594" y="200939"/>
            <a:ext cx="6863272" cy="1240999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     </a:t>
            </a:r>
            <a:endParaRPr lang="ru-RU" alt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1975" y="1161981"/>
            <a:ext cx="2904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01" y="405939"/>
            <a:ext cx="650630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50000"/>
                  </a:schemeClr>
                </a:solidFill>
              </a:rPr>
              <a:t>ФОРМИРОВАНИЕ ГРАЖДАНСТВЕННОСТИ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</a:rPr>
              <a:t>«ВЫБОРЫ В СКАЗОЧНОМ ЛЕСУ»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15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783791" y="200940"/>
            <a:ext cx="2273891" cy="66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5" y="1591437"/>
            <a:ext cx="7044321" cy="4692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61" y="1591437"/>
            <a:ext cx="6838421" cy="45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4" descr="береза">
            <a:extLst>
              <a:ext uri="{FF2B5EF4-FFF2-40B4-BE49-F238E27FC236}">
                <a16:creationId xmlns:a16="http://schemas.microsoft.com/office/drawing/2014/main" xmlns="" id="{3D67551B-2413-00C3-D529-121D3A9AE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/>
          <a:stretch/>
        </p:blipFill>
        <p:spPr bwMode="auto">
          <a:xfrm flipH="1">
            <a:off x="10104895" y="200940"/>
            <a:ext cx="195278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7C850C88-E3AB-6FA5-BC95-07D666EC5EEE}"/>
              </a:ext>
            </a:extLst>
          </p:cNvPr>
          <p:cNvSpPr/>
          <p:nvPr/>
        </p:nvSpPr>
        <p:spPr>
          <a:xfrm>
            <a:off x="243069" y="105648"/>
            <a:ext cx="6289670" cy="1240999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     </a:t>
            </a:r>
            <a:endParaRPr lang="ru-RU" alt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1975" y="1161981"/>
            <a:ext cx="2904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561" y="313141"/>
            <a:ext cx="56844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50000"/>
                  </a:schemeClr>
                </a:solidFill>
              </a:rPr>
              <a:t>ФОРМИРОВАНИЕ ГРАЖДАНСТВЕННОСТИ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</a:rPr>
              <a:t>«ВЫБОРЫ В СКАЗОЧНОМ ЛЕСУ»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3" y="1488653"/>
            <a:ext cx="6715491" cy="4685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42" y="1581380"/>
            <a:ext cx="7581754" cy="5209456"/>
          </a:xfrm>
          <a:prstGeom prst="rect">
            <a:avLst/>
          </a:prstGeom>
        </p:spPr>
      </p:pic>
      <p:pic>
        <p:nvPicPr>
          <p:cNvPr id="15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783790" y="200939"/>
            <a:ext cx="2273891" cy="66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0" y="200940"/>
            <a:ext cx="6070703" cy="42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4" descr="береза">
            <a:extLst>
              <a:ext uri="{FF2B5EF4-FFF2-40B4-BE49-F238E27FC236}">
                <a16:creationId xmlns:a16="http://schemas.microsoft.com/office/drawing/2014/main" xmlns="" id="{3D67551B-2413-00C3-D529-121D3A9AE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/>
          <a:stretch/>
        </p:blipFill>
        <p:spPr bwMode="auto">
          <a:xfrm flipH="1">
            <a:off x="10104895" y="200940"/>
            <a:ext cx="195278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7C850C88-E3AB-6FA5-BC95-07D666EC5EEE}"/>
              </a:ext>
            </a:extLst>
          </p:cNvPr>
          <p:cNvSpPr/>
          <p:nvPr/>
        </p:nvSpPr>
        <p:spPr>
          <a:xfrm>
            <a:off x="363416" y="200940"/>
            <a:ext cx="9676966" cy="1862321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    </a:t>
            </a:r>
            <a:r>
              <a:rPr lang="ru-RU" alt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Детство </a:t>
            </a:r>
            <a:r>
              <a:rPr lang="ru-RU" alt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– каждодневное открытие мира. Нужно, чтобы это открытие стало, прежде всего, познанием человека и отечества. Чтобы в детский ум и сердце входила красота настоящего человека, величие и, ни с чем несравнимая, красота Отечества. </a:t>
            </a:r>
            <a:br>
              <a:rPr lang="ru-RU" alt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</a:br>
            <a:r>
              <a:rPr lang="ru-RU" alt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В. А. Сухомлинский </a:t>
            </a:r>
          </a:p>
        </p:txBody>
      </p:sp>
      <p:sp>
        <p:nvSpPr>
          <p:cNvPr id="10" name="Свиток: горизонтальный 4">
            <a:extLst>
              <a:ext uri="{FF2B5EF4-FFF2-40B4-BE49-F238E27FC236}">
                <a16:creationId xmlns:a16="http://schemas.microsoft.com/office/drawing/2014/main" xmlns="" id="{0CEF39EE-8EFF-9178-C3DD-988EBB7156C7}"/>
              </a:ext>
            </a:extLst>
          </p:cNvPr>
          <p:cNvSpPr/>
          <p:nvPr/>
        </p:nvSpPr>
        <p:spPr>
          <a:xfrm>
            <a:off x="363416" y="1941399"/>
            <a:ext cx="8982233" cy="4738678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Чувство патриотизма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многогранно по своему содержанию – это любовь к своей семье, родным местам, гордость за свой народ и ощущение своей неразрывности со всем окружающим, желание сохранять, приумножать богатство своего края и своей страны.</a:t>
            </a:r>
          </a:p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anose="02040503050406030204" pitchFamily="18" charset="0"/>
              </a:rPr>
              <a:t>Что же такое патриотическое воспитание дошкольного возраста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anose="02040503050406030204" pitchFamily="18" charset="0"/>
              </a:rPr>
              <a:t>?</a:t>
            </a:r>
          </a:p>
          <a:p>
            <a:pPr algn="ctr"/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Патриотическое воспитание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anose="02040503050406030204" pitchFamily="18" charset="0"/>
              </a:rPr>
              <a:t>– это процесс взаимодействия педагогов и воспитанников, направленный на развитие патриотических чувств, формирование патриотических убеждений и устойчивых норм патриотического поведения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anose="02040503050406030204" pitchFamily="18" charset="0"/>
              </a:rPr>
              <a:t>.</a:t>
            </a:r>
          </a:p>
          <a:p>
            <a:pPr algn="ctr"/>
            <a:endParaRPr lang="ru-RU" sz="1400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патриотического воспитания детей дошкольного возраста, в рамках реализации ФОП ДОО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anose="02040503050406030204" pitchFamily="18" charset="0"/>
              </a:rPr>
              <a:t>–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создание условий для становления основ патриотического сознания воспитанников, возможности позитивной социализации ребенка, его всестороннего личностного, морально - нравственного и познавательного развития, развития инициативы и творческих способностей, на основе соответствующих дошкольному возрасту видов деятельности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Cambria" pitchFamily="18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28" y="2942493"/>
            <a:ext cx="2544688" cy="3470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92" y="2674938"/>
            <a:ext cx="1932108" cy="40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ветки с листьями">
            <a:extLst>
              <a:ext uri="{FF2B5EF4-FFF2-40B4-BE49-F238E27FC236}">
                <a16:creationId xmlns:a16="http://schemas.microsoft.com/office/drawing/2014/main" xmlns="" id="{C7D60F59-CAB9-D489-606D-BD2F69DEC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/>
          <a:stretch/>
        </p:blipFill>
        <p:spPr bwMode="auto">
          <a:xfrm>
            <a:off x="170482" y="141970"/>
            <a:ext cx="3378306" cy="1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Свиток: горизонтальный 3">
            <a:extLst>
              <a:ext uri="{FF2B5EF4-FFF2-40B4-BE49-F238E27FC236}">
                <a16:creationId xmlns:a16="http://schemas.microsoft.com/office/drawing/2014/main" xmlns="" id="{301C73D0-6912-E4A4-CF5E-B423C464D58C}"/>
              </a:ext>
            </a:extLst>
          </p:cNvPr>
          <p:cNvSpPr/>
          <p:nvPr/>
        </p:nvSpPr>
        <p:spPr>
          <a:xfrm>
            <a:off x="691662" y="141970"/>
            <a:ext cx="10187546" cy="1886122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Воспитание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гражданина является залогом развития государства. Гражданская активность личности не только обеспечивает процветание общества, но и определяет социальное поведение самой личности, ее удовлетворенность жизнью и собой. Однако не стоит рассчитывать на то, что гражданская активность развивается у ребенка спонтанно – она требует системы специальных педагогических воздействий.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" name="Свиток: горизонтальный 3">
            <a:extLst>
              <a:ext uri="{FF2B5EF4-FFF2-40B4-BE49-F238E27FC236}">
                <a16:creationId xmlns:a16="http://schemas.microsoft.com/office/drawing/2014/main" xmlns="" id="{301C73D0-6912-E4A4-CF5E-B423C464D58C}"/>
              </a:ext>
            </a:extLst>
          </p:cNvPr>
          <p:cNvSpPr/>
          <p:nvPr/>
        </p:nvSpPr>
        <p:spPr>
          <a:xfrm>
            <a:off x="1864065" y="1876968"/>
            <a:ext cx="8030212" cy="4636102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ГРАЖДАНСТВЕННОСТЬ – это высшая ступень развития нравственного сознания личности.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Процесс самосознания начинает формироваться в дошкольном возрасте.</a:t>
            </a:r>
          </a:p>
          <a:p>
            <a:pPr algn="ctr"/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ЦЕЛЬ И ЗАДАЧИ ГРАЖДАНСТВЕННОСТИ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sz="1600" b="1" dirty="0" smtClean="0">
                <a:solidFill>
                  <a:srgbClr val="C00000"/>
                </a:solidFill>
              </a:rPr>
              <a:t>гражданственности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воспитание гуманных, духовно-нравственных будущих граждан России, патриотов своего отечества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Важнейшими задачами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развития ребёнка дошкольного возраста, его гражданского воспитания выступает </a:t>
            </a:r>
            <a:r>
              <a:rPr lang="ru-RU" sz="1600" b="1" dirty="0" smtClean="0">
                <a:solidFill>
                  <a:srgbClr val="C00000"/>
                </a:solidFill>
              </a:rPr>
              <a:t>задача освоения родной культуры, воспитание гражданина своей страны.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7077" y="3428999"/>
            <a:ext cx="2707128" cy="30840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70245"/>
            <a:ext cx="2610981" cy="29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ультяшные деревья">
            <a:extLst>
              <a:ext uri="{FF2B5EF4-FFF2-40B4-BE49-F238E27FC236}">
                <a16:creationId xmlns:a16="http://schemas.microsoft.com/office/drawing/2014/main" xmlns="" id="{E224CEB3-D24A-E92C-FCA6-8D57CE12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/>
        </p:blipFill>
        <p:spPr bwMode="auto">
          <a:xfrm>
            <a:off x="0" y="759417"/>
            <a:ext cx="1835251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береза">
            <a:extLst>
              <a:ext uri="{FF2B5EF4-FFF2-40B4-BE49-F238E27FC236}">
                <a16:creationId xmlns:a16="http://schemas.microsoft.com/office/drawing/2014/main" xmlns="" id="{DA5EB36E-B5B3-8ED2-F326-AC0C79563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/>
          <a:stretch/>
        </p:blipFill>
        <p:spPr bwMode="auto">
          <a:xfrm flipH="1">
            <a:off x="10104895" y="330200"/>
            <a:ext cx="1952787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301C73D0-6912-E4A4-CF5E-B423C464D58C}"/>
              </a:ext>
            </a:extLst>
          </p:cNvPr>
          <p:cNvSpPr/>
          <p:nvPr/>
        </p:nvSpPr>
        <p:spPr>
          <a:xfrm>
            <a:off x="1940759" y="330200"/>
            <a:ext cx="3229118" cy="4058768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Формы, методы и педагогические технологии в работе по </a:t>
            </a:r>
            <a:r>
              <a:rPr lang="ru-RU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нравственно-патриотическому воспитанию детей дошкольного возраста </a:t>
            </a:r>
          </a:p>
          <a:p>
            <a:pPr algn="ctr"/>
            <a:r>
              <a:rPr lang="ru-RU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педагогами. 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C:\Users\Пользователь\Downloads\6a4d26f5-no-bg-preview (carve.photos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57" y="153617"/>
            <a:ext cx="6970625" cy="65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192215"/>
            <a:ext cx="2704171" cy="45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3786555" cy="3015840"/>
          </a:xfrm>
          <a:prstGeom prst="rect">
            <a:avLst/>
          </a:prstGeom>
        </p:spPr>
      </p:pic>
      <p:pic>
        <p:nvPicPr>
          <p:cNvPr id="1028" name="Picture 4" descr="мультяшные деревья">
            <a:extLst>
              <a:ext uri="{FF2B5EF4-FFF2-40B4-BE49-F238E27FC236}">
                <a16:creationId xmlns:a16="http://schemas.microsoft.com/office/drawing/2014/main" xmlns="" id="{F9BEAC14-9D61-4BE7-EF4F-FB6FA0E9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5"/>
          <a:stretch/>
        </p:blipFill>
        <p:spPr bwMode="auto">
          <a:xfrm>
            <a:off x="9566417" y="759416"/>
            <a:ext cx="2625583" cy="60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D49C5D9-11B2-367E-9A78-F8AC0DAF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121920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C563BEAC-B854-1DE9-D588-D53764CCBF8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9"/>
            </a:avLst>
          </a:prstGeom>
          <a:solidFill>
            <a:srgbClr val="33CC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ветки с листьями">
            <a:extLst>
              <a:ext uri="{FF2B5EF4-FFF2-40B4-BE49-F238E27FC236}">
                <a16:creationId xmlns:a16="http://schemas.microsoft.com/office/drawing/2014/main" xmlns="" id="{4A312983-7D0D-5534-2F3B-982CFB4D6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/>
          <a:stretch/>
        </p:blipFill>
        <p:spPr bwMode="auto">
          <a:xfrm>
            <a:off x="170482" y="141970"/>
            <a:ext cx="3378306" cy="1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xmlns="" id="{F02703C3-E3EE-5F06-87B8-D6CA388A9BCB}"/>
              </a:ext>
            </a:extLst>
          </p:cNvPr>
          <p:cNvSpPr/>
          <p:nvPr/>
        </p:nvSpPr>
        <p:spPr>
          <a:xfrm>
            <a:off x="311867" y="259225"/>
            <a:ext cx="4583724" cy="3034960"/>
          </a:xfrm>
          <a:prstGeom prst="horizontalScroll">
            <a:avLst/>
          </a:prstGeom>
          <a:solidFill>
            <a:schemeClr val="bg1">
              <a:alpha val="79000"/>
            </a:schemeClr>
          </a:solidFill>
          <a:ln w="73025" cmpd="thickThin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A4A0F9-D613-887D-3F40-C7F0E4D4524E}"/>
              </a:ext>
            </a:extLst>
          </p:cNvPr>
          <p:cNvSpPr/>
          <p:nvPr/>
        </p:nvSpPr>
        <p:spPr>
          <a:xfrm>
            <a:off x="820615" y="867974"/>
            <a:ext cx="38920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Формы, методы и педагогические технологии в работе по нравственно-патриотическому воспитанию </a:t>
            </a:r>
            <a:r>
              <a:rPr lang="ru-RU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детьми 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дошкольного 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возраста.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52" y="234462"/>
            <a:ext cx="6915768" cy="6362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46" y="3808707"/>
            <a:ext cx="3004853" cy="29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893</Words>
  <Application>Microsoft Office PowerPoint</Application>
  <PresentationFormat>Произвольный</PresentationFormat>
  <Paragraphs>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Fursowa</dc:creator>
  <cp:lastModifiedBy>Пользователь</cp:lastModifiedBy>
  <cp:revision>63</cp:revision>
  <dcterms:created xsi:type="dcterms:W3CDTF">2023-11-03T12:16:22Z</dcterms:created>
  <dcterms:modified xsi:type="dcterms:W3CDTF">2024-04-13T09:05:33Z</dcterms:modified>
</cp:coreProperties>
</file>