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93" r:id="rId3"/>
    <p:sldId id="291" r:id="rId4"/>
    <p:sldId id="294" r:id="rId5"/>
    <p:sldId id="295" r:id="rId6"/>
    <p:sldId id="296" r:id="rId7"/>
    <p:sldId id="297" r:id="rId8"/>
    <p:sldId id="298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D125BF-995A-4D20-B570-DB12CDB68961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3C36608-7601-484B-8A91-DAB4B6A87BC8}">
      <dgm:prSet custT="1"/>
      <dgm:spPr/>
      <dgm:t>
        <a:bodyPr/>
        <a:lstStyle/>
        <a:p>
          <a:pPr algn="ctr" rtl="0">
            <a:lnSpc>
              <a:spcPts val="2520"/>
            </a:lnSpc>
          </a:pPr>
          <a:r>
            <a: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Итоги аттестации педагогических работников                            в 2015-2016                 учебном году</a:t>
          </a:r>
          <a:endParaRPr lang="ru-RU" sz="24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D8C25E36-6C12-4172-A5AC-FC46BC211240}" type="parTrans" cxnId="{C627072A-5BB6-411B-A3E4-48648F6EB070}">
      <dgm:prSet/>
      <dgm:spPr/>
      <dgm:t>
        <a:bodyPr/>
        <a:lstStyle/>
        <a:p>
          <a:endParaRPr lang="ru-RU"/>
        </a:p>
      </dgm:t>
    </dgm:pt>
    <dgm:pt modelId="{C1119F49-F982-44ED-BAB6-E2B66D375692}" type="sibTrans" cxnId="{C627072A-5BB6-411B-A3E4-48648F6EB070}">
      <dgm:prSet/>
      <dgm:spPr/>
      <dgm:t>
        <a:bodyPr/>
        <a:lstStyle/>
        <a:p>
          <a:endParaRPr lang="ru-RU"/>
        </a:p>
      </dgm:t>
    </dgm:pt>
    <dgm:pt modelId="{A96AD2A4-0A15-467A-BBF5-E10F0910C4D2}" type="pres">
      <dgm:prSet presAssocID="{E2D125BF-995A-4D20-B570-DB12CDB689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2BD6C-E4A2-412B-B9F9-82F254D2F372}" type="pres">
      <dgm:prSet presAssocID="{B3C36608-7601-484B-8A91-DAB4B6A87B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FC455C-6970-4AA1-97C3-A7FC7F58D3EF}" type="presOf" srcId="{B3C36608-7601-484B-8A91-DAB4B6A87BC8}" destId="{4402BD6C-E4A2-412B-B9F9-82F254D2F372}" srcOrd="0" destOrd="0" presId="urn:microsoft.com/office/officeart/2005/8/layout/vList2"/>
    <dgm:cxn modelId="{C627072A-5BB6-411B-A3E4-48648F6EB070}" srcId="{E2D125BF-995A-4D20-B570-DB12CDB68961}" destId="{B3C36608-7601-484B-8A91-DAB4B6A87BC8}" srcOrd="0" destOrd="0" parTransId="{D8C25E36-6C12-4172-A5AC-FC46BC211240}" sibTransId="{C1119F49-F982-44ED-BAB6-E2B66D375692}"/>
    <dgm:cxn modelId="{81B76CA3-2009-4512-ADBD-9A234EAF74ED}" type="presOf" srcId="{E2D125BF-995A-4D20-B570-DB12CDB68961}" destId="{A96AD2A4-0A15-467A-BBF5-E10F0910C4D2}" srcOrd="0" destOrd="0" presId="urn:microsoft.com/office/officeart/2005/8/layout/vList2"/>
    <dgm:cxn modelId="{6249728F-3A7C-4A46-A19D-4A4D6C83DFC2}" type="presParOf" srcId="{A96AD2A4-0A15-467A-BBF5-E10F0910C4D2}" destId="{4402BD6C-E4A2-412B-B9F9-82F254D2F3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2BD6C-E4A2-412B-B9F9-82F254D2F372}">
      <dsp:nvSpPr>
        <dsp:cNvPr id="0" name=""/>
        <dsp:cNvSpPr/>
      </dsp:nvSpPr>
      <dsp:spPr>
        <a:xfrm>
          <a:off x="0" y="90"/>
          <a:ext cx="3447199" cy="17448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ts val="252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Итоги аттестации педагогических работников                            в 2015-2016                 учебном году</a:t>
          </a:r>
          <a:endParaRPr lang="ru-RU" sz="24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85177" y="85267"/>
        <a:ext cx="3276845" cy="1574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C9DBB-EBAF-4F69-89DF-757203B8637A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D5A2-D69B-4C0F-AA0F-D0916E5C63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0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343400" y="4653136"/>
            <a:ext cx="4621088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4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Разработала: </a:t>
            </a:r>
          </a:p>
          <a:p>
            <a:pPr>
              <a:lnSpc>
                <a:spcPts val="24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Костенко О.И., </a:t>
            </a:r>
          </a:p>
          <a:p>
            <a:pPr>
              <a:lnSpc>
                <a:spcPts val="24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pPr>
              <a:lnSpc>
                <a:spcPts val="24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первой квалификационной категории </a:t>
            </a:r>
          </a:p>
          <a:p>
            <a:pPr>
              <a:lnSpc>
                <a:spcPct val="80000"/>
              </a:lnSpc>
            </a:pPr>
            <a:endParaRPr lang="ru-RU" sz="16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179775" y="476672"/>
            <a:ext cx="69127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Аттестация педагогических работников ДОУ:</a:t>
            </a:r>
          </a:p>
          <a:p>
            <a:pPr algn="ctr"/>
            <a:r>
              <a:rPr lang="ru-RU" sz="32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32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остав Главной (краевой) аттестационной комиссии; </a:t>
            </a:r>
          </a:p>
          <a:p>
            <a:pPr algn="ctr"/>
            <a:r>
              <a:rPr lang="ru-RU" sz="32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r>
              <a:rPr lang="ru-RU" sz="32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тоги аттестации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2015-2016 учебном году; региональные требования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профессиональной деятельности педагогов.</a:t>
            </a: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8993593"/>
              </p:ext>
            </p:extLst>
          </p:nvPr>
        </p:nvGraphicFramePr>
        <p:xfrm>
          <a:off x="2915816" y="2348880"/>
          <a:ext cx="3447199" cy="1745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Облако 6"/>
          <p:cNvSpPr/>
          <p:nvPr/>
        </p:nvSpPr>
        <p:spPr>
          <a:xfrm>
            <a:off x="-252536" y="836712"/>
            <a:ext cx="2954529" cy="2376264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Проходили аттестацию    9 323 педагога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436096" y="3356992"/>
            <a:ext cx="3960440" cy="172819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5 582 педагога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(61 %) аттестованы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1 кв. категорию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-396552" y="3349887"/>
            <a:ext cx="4176463" cy="172819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3 584 человека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(39 %) аттестованы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высшую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кв. категорию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6382072" y="260648"/>
            <a:ext cx="2761928" cy="1512168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Аттестовано 9 166 человек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6300192" y="1844824"/>
            <a:ext cx="2952328" cy="1584176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157 педагогов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(2 %)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не прошли аттестацию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1405849" y="4787628"/>
            <a:ext cx="5328592" cy="207037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 новым региональным требованиям аттестацию в 2016 г. проходили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1 215 человек (13 %)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2149833" y="188640"/>
            <a:ext cx="4320480" cy="1800200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1 095 педагогов прошли аттестацию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новым требованиям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(120 чел. не прошли)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16739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915816" y="2276872"/>
            <a:ext cx="3456384" cy="2304256"/>
          </a:xfrm>
          <a:prstGeom prst="rect">
            <a:avLst/>
          </a:prstGeom>
        </p:spPr>
        <p:txBody>
          <a:bodyPr>
            <a:prstTxWarp prst="textStop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Анализ аттестационных материалов</a:t>
            </a:r>
            <a:endParaRPr lang="ru-RU" sz="28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372200" y="224643"/>
            <a:ext cx="2764904" cy="1692189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35 % педагогов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выполняют требования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 аттестационным материалам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6388432" y="2456204"/>
            <a:ext cx="2748671" cy="1872208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 23 % воспитателей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нет ссылки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образовательную программу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6388433" y="4581128"/>
            <a:ext cx="2764904" cy="1692189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затруднения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постановке целей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задач образовательной деятельности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189548" y="224643"/>
            <a:ext cx="2764904" cy="1692189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дополнительные материалы (примеры планирования)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соответствуют ФГОС ДО</a:t>
            </a:r>
          </a:p>
          <a:p>
            <a:pPr algn="ctr"/>
            <a:endParaRPr lang="ru-RU" dirty="0"/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0" y="269654"/>
            <a:ext cx="2764904" cy="1692189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Отсутствует ссылка на сайт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0" y="2420888"/>
            <a:ext cx="2915816" cy="1875088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включено создание условий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самостоятельной деятельности детей, поддержки детской инициативы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0" y="4581127"/>
            <a:ext cx="2764904" cy="1692189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етоды, приёмы,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пособы взаимодействия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соответствуют ФГОС ДО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3189548" y="4581128"/>
            <a:ext cx="2764904" cy="1692189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писание содержания образовательного процесса отражает приоритетное направление </a:t>
            </a:r>
          </a:p>
        </p:txBody>
      </p:sp>
    </p:spTree>
    <p:extLst>
      <p:ext uri="{BB962C8B-B14F-4D97-AF65-F5344CB8AC3E}">
        <p14:creationId xmlns:p14="http://schemas.microsoft.com/office/powerpoint/2010/main" val="226516739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34228" y="836712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Итоги аттестации педагогов в 2015-2016 учебном году</a:t>
            </a:r>
          </a:p>
          <a:p>
            <a:pPr algn="ctr"/>
            <a:endParaRPr lang="ru-RU" sz="28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1412" y="1061120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02347"/>
              </p:ext>
            </p:extLst>
          </p:nvPr>
        </p:nvGraphicFramePr>
        <p:xfrm>
          <a:off x="467543" y="1556792"/>
          <a:ext cx="8208913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5"/>
                <a:gridCol w="1656184"/>
                <a:gridCol w="1641782"/>
                <a:gridCol w="1526570"/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Подано заявок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аттестацию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Проходило аттестацию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Аттестовано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аттестовано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Красноярск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2 467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2 407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Ачинск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Дивногорск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Железногорск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Канск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Лесосибирск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Минусинск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Назарово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Норильск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Сосновоборск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Шарыпово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28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34228" y="836712"/>
            <a:ext cx="8784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Итоги аттестации педагогов в 2015-2016 учебном году</a:t>
            </a:r>
          </a:p>
          <a:p>
            <a:pPr algn="ctr"/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191057"/>
              </p:ext>
            </p:extLst>
          </p:nvPr>
        </p:nvGraphicFramePr>
        <p:xfrm>
          <a:off x="107504" y="1292409"/>
          <a:ext cx="86409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584176"/>
                <a:gridCol w="1656184"/>
                <a:gridCol w="1512168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Муниципальные районы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Подано заявок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аттестацию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Проходило аттестацию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Аттестовано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аттестовано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571728"/>
              </p:ext>
            </p:extLst>
          </p:nvPr>
        </p:nvGraphicFramePr>
        <p:xfrm>
          <a:off x="0" y="1890815"/>
          <a:ext cx="874846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509"/>
                <a:gridCol w="1584176"/>
                <a:gridCol w="1656184"/>
                <a:gridCol w="1512168"/>
                <a:gridCol w="14654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Богучанский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Емельяновский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Ермаковский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Идринский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Каратузский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Краснотуранский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Курагинский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Минусинский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Новосёловский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Рыбинский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Сухобузимский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Шушенский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1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4228" y="58474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Итоги аттестации воспитателей в 2015-2016 учебном году</a:t>
            </a:r>
          </a:p>
          <a:p>
            <a:pPr algn="ctr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в соответствии с новыми региональными требованиями</a:t>
            </a:r>
          </a:p>
          <a:p>
            <a:pPr algn="ctr"/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256131"/>
              </p:ext>
            </p:extLst>
          </p:nvPr>
        </p:nvGraphicFramePr>
        <p:xfrm>
          <a:off x="143508" y="1524000"/>
          <a:ext cx="8856983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1656184"/>
                <a:gridCol w="1656184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Подано заявок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аттестацию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аттестовано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Запросы экспертов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уточнения информации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Красноярск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Минусинск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Назарово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Норильск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Сосновоборск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Ермаковский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Идринский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Краснотуранский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Курагинский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Минусинский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Сухобузимский р-н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Шушенский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03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908720"/>
            <a:ext cx="8784976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региональные требования к профессиональной деятельности педагогических работников </a:t>
            </a:r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должности «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воспитатель» 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аттестации </a:t>
            </a:r>
          </a:p>
          <a:p>
            <a:pPr algn="ctr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квалификационные категории 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(первую</a:t>
            </a:r>
            <a:r>
              <a:rPr lang="ru-RU" sz="2400" b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высшую)</a:t>
            </a:r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Характеристика профессиональной деятельности:</a:t>
            </a:r>
          </a:p>
          <a:p>
            <a:pPr algn="ctr"/>
            <a:endParaRPr lang="ru-RU" sz="1000" b="1" i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00" b="1" i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Педагогическая деятельность    Педагогическая </a:t>
            </a:r>
            <a:r>
              <a:rPr lang="ru-RU" sz="2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по реализации                             по проектированию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                       и </a:t>
            </a:r>
            <a:r>
              <a:rPr lang="ru-RU" sz="2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реализации </a:t>
            </a:r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дошкольного образования            образовательного процесса</a:t>
            </a:r>
            <a:endParaRPr lang="ru-RU" sz="24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Профессиональная этика         Профессиональное развитие</a:t>
            </a:r>
            <a:endParaRPr lang="ru-RU" sz="24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6"/>
          <p:cNvCxnSpPr>
            <a:cxnSpLocks noChangeShapeType="1"/>
          </p:cNvCxnSpPr>
          <p:nvPr/>
        </p:nvCxnSpPr>
        <p:spPr bwMode="auto">
          <a:xfrm flipH="1">
            <a:off x="1835696" y="3159580"/>
            <a:ext cx="2016224" cy="2164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Прямая со стрелкой 10"/>
          <p:cNvCxnSpPr>
            <a:cxnSpLocks noChangeShapeType="1"/>
          </p:cNvCxnSpPr>
          <p:nvPr/>
        </p:nvCxnSpPr>
        <p:spPr bwMode="auto">
          <a:xfrm>
            <a:off x="5089643" y="3132068"/>
            <a:ext cx="2232248" cy="228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Прямая со стрелкой 12"/>
          <p:cNvCxnSpPr>
            <a:cxnSpLocks noChangeShapeType="1"/>
          </p:cNvCxnSpPr>
          <p:nvPr/>
        </p:nvCxnSpPr>
        <p:spPr bwMode="auto">
          <a:xfrm flipH="1">
            <a:off x="2555776" y="3158142"/>
            <a:ext cx="1874200" cy="206372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Прямая со стрелкой 16"/>
          <p:cNvCxnSpPr>
            <a:cxnSpLocks noChangeShapeType="1"/>
          </p:cNvCxnSpPr>
          <p:nvPr/>
        </p:nvCxnSpPr>
        <p:spPr bwMode="auto">
          <a:xfrm>
            <a:off x="4788024" y="3207270"/>
            <a:ext cx="1526468" cy="206372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5679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логоритмика\рамки фон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2339752" y="908720"/>
            <a:ext cx="4608512" cy="9361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Дополнительные материалы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08720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"/>
            <a:endParaRPr lang="ru-RU" sz="2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4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ссылка на сайт ДОУ и методические разработки;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атериалы из опыта работы по планированию, проектированию образовательного процесса;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онспекты (сценарные планы) педагогических мероприятий; 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видеоматериалы;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фотоматериалы, подтверждающие изменения предметно-пространственной среды в группе (с комментариями);</a:t>
            </a:r>
          </a:p>
          <a:p>
            <a:pPr algn="just"/>
            <a:r>
              <a:rPr lang="ru-RU" sz="2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аналитическая записка по результатам анкетирования родителей</a:t>
            </a:r>
            <a:r>
              <a:rPr lang="ru-RU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484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Ольга\Desktop\логоритмика\рамки фон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169012" y="908720"/>
            <a:ext cx="691276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8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8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Педагогам МБДОУ 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«Детский сад № 1 «Берёзка»» желаю удачи при </a:t>
            </a:r>
            <a:r>
              <a:rPr lang="ru-RU" sz="3600" b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оформлении аттестационных </a:t>
            </a:r>
            <a:r>
              <a:rPr lang="ru-RU" sz="36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материалов</a:t>
            </a:r>
          </a:p>
          <a:p>
            <a:pPr algn="ctr"/>
            <a:r>
              <a:rPr lang="ru-RU" sz="36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r>
              <a:rPr lang="ru-RU" sz="36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 квалификационную категорию!</a:t>
            </a:r>
            <a:endParaRPr lang="ru-RU" sz="32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6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5" descr="книга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4725145"/>
            <a:ext cx="275907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596</Words>
  <Application>Microsoft Office PowerPoint</Application>
  <PresentationFormat>Экран (4:3)</PresentationFormat>
  <Paragraphs>279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User</cp:lastModifiedBy>
  <cp:revision>88</cp:revision>
  <dcterms:created xsi:type="dcterms:W3CDTF">2015-10-27T18:20:19Z</dcterms:created>
  <dcterms:modified xsi:type="dcterms:W3CDTF">2016-12-10T18:35:00Z</dcterms:modified>
</cp:coreProperties>
</file>