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8136904" cy="316835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Семинар по теме </a:t>
            </a:r>
            <a:br>
              <a:rPr lang="ru-RU" sz="2800" dirty="0" smtClean="0"/>
            </a:br>
            <a:r>
              <a:rPr lang="ru-RU" sz="2800" dirty="0" smtClean="0"/>
              <a:t>«</a:t>
            </a:r>
            <a:r>
              <a:rPr lang="ru-RU" sz="2800" dirty="0" smtClean="0"/>
              <a:t>ПОВЫШЕНИЕ </a:t>
            </a:r>
            <a:r>
              <a:rPr lang="ru-RU" sz="2800" dirty="0" smtClean="0"/>
              <a:t>ФИНАНСОВОЙ ГРАМОТНОСТИ ПОДРАСТАЮЩЕГО ПОКОЛЕНИЯ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(</a:t>
            </a:r>
            <a:r>
              <a:rPr lang="ru-RU" sz="2800" dirty="0" smtClean="0"/>
              <a:t>ИЗ ОПЫТА РАБОТЫ</a:t>
            </a:r>
            <a:r>
              <a:rPr lang="ru-RU" sz="2800" dirty="0" smtClean="0"/>
              <a:t>)»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О.И. </a:t>
            </a:r>
            <a:r>
              <a:rPr lang="ru-RU" sz="2800" dirty="0" smtClean="0"/>
              <a:t>Шмелева,</a:t>
            </a:r>
            <a:br>
              <a:rPr lang="ru-RU" sz="2800" dirty="0" smtClean="0"/>
            </a:br>
            <a:r>
              <a:rPr lang="ru-RU" sz="2800" dirty="0" smtClean="0"/>
              <a:t>воспитатель </a:t>
            </a:r>
            <a:br>
              <a:rPr lang="ru-RU" sz="2800" dirty="0" smtClean="0"/>
            </a:br>
            <a:r>
              <a:rPr lang="ru-RU" sz="2800" dirty="0" smtClean="0"/>
              <a:t>1 квалификационной категории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7920880" cy="1656184"/>
          </a:xfrm>
        </p:spPr>
        <p:txBody>
          <a:bodyPr/>
          <a:lstStyle/>
          <a:p>
            <a:r>
              <a:rPr lang="ru-RU" dirty="0" smtClean="0"/>
              <a:t>Финансовая грамотность – знания, которые помогают грамотно распоряжаться денежными средствами.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797776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smtClean="0"/>
              <a:t>   Таким </a:t>
            </a:r>
            <a:r>
              <a:rPr lang="ru-RU" dirty="0" smtClean="0"/>
              <a:t>образом, такой проект дня в ДОУ позволяет активизировать познавательную деятельность детей, развить коммуникативные навыки. У детей появиться интерес к производству, а также к бережному отношению не только к деньгам, но и к окружающим.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 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0013_compressed_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72816"/>
            <a:ext cx="8460432" cy="47589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24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b="1" dirty="0" smtClean="0"/>
              <a:t>Основные подходы к финансовой </a:t>
            </a:r>
            <a:r>
              <a:rPr lang="ru-RU" b="1" dirty="0" smtClean="0"/>
              <a:t>грамотности дошкольника</a:t>
            </a:r>
            <a:r>
              <a:rPr lang="ru-RU" b="1" dirty="0" smtClean="0"/>
              <a:t>: </a:t>
            </a:r>
          </a:p>
          <a:p>
            <a:pPr lvl="0" algn="just"/>
            <a:r>
              <a:rPr lang="ru-RU" dirty="0" smtClean="0"/>
              <a:t>формирование первичных финансовых навыков (привычек) через ритуальные действия;</a:t>
            </a:r>
          </a:p>
          <a:p>
            <a:pPr lvl="0" algn="just"/>
            <a:r>
              <a:rPr lang="ru-RU" dirty="0" smtClean="0"/>
              <a:t>закрепление разумных материальных потребностей;</a:t>
            </a:r>
          </a:p>
          <a:p>
            <a:pPr lvl="0" algn="just"/>
            <a:r>
              <a:rPr lang="ru-RU" dirty="0" smtClean="0"/>
              <a:t>формирование у </a:t>
            </a:r>
            <a:r>
              <a:rPr lang="ru-RU" dirty="0" smtClean="0"/>
              <a:t>ребёнка определённых </a:t>
            </a:r>
            <a:r>
              <a:rPr lang="ru-RU" dirty="0" smtClean="0"/>
              <a:t>психологических установок на то или иное «финансовое поведение» через базовые нравственные понятия: о добре </a:t>
            </a:r>
            <a:r>
              <a:rPr lang="ru-RU" dirty="0"/>
              <a:t>– </a:t>
            </a:r>
            <a:r>
              <a:rPr lang="ru-RU" dirty="0" smtClean="0"/>
              <a:t>зле, красивом – некрасивом, о хорошем – плохом.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301034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Этапы формирования финансового поведения, следующие: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1) обозначение образца,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2) действие </a:t>
            </a:r>
            <a:r>
              <a:rPr lang="ru-RU" sz="2800" dirty="0" smtClean="0"/>
              <a:t>по </a:t>
            </a:r>
            <a:r>
              <a:rPr lang="ru-RU" sz="2800" dirty="0" smtClean="0"/>
              <a:t>образцу,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3) состояние </a:t>
            </a:r>
            <a:r>
              <a:rPr lang="ru-RU" sz="2800" dirty="0" smtClean="0"/>
              <a:t>эмоционального </a:t>
            </a:r>
            <a:r>
              <a:rPr lang="ru-RU" sz="2800" dirty="0" smtClean="0"/>
              <a:t>комфорта,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4) </a:t>
            </a:r>
            <a:r>
              <a:rPr lang="ru-RU" sz="2800" dirty="0" smtClean="0"/>
              <a:t>повторение </a:t>
            </a:r>
            <a:r>
              <a:rPr lang="ru-RU" sz="2800" dirty="0" smtClean="0"/>
              <a:t>образца.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 descr="full-9838050e4d2166296b4043b90f800b76476bec52-768x6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60032" y="3356992"/>
            <a:ext cx="3960440" cy="322301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39604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 Соблюдая вышеперечисленные этапы необходимо не забывать проговаривать </a:t>
            </a:r>
            <a:r>
              <a:rPr lang="ru-RU" b="1" dirty="0" smtClean="0"/>
              <a:t>с ребёнком </a:t>
            </a:r>
            <a:r>
              <a:rPr lang="ru-RU" b="1" dirty="0" smtClean="0"/>
              <a:t>основные моменты: </a:t>
            </a:r>
          </a:p>
          <a:p>
            <a:pPr lvl="0"/>
            <a:r>
              <a:rPr lang="ru-RU" dirty="0" smtClean="0"/>
              <a:t>Главное качество, которое воспитываем в ребёнке – бережливость.</a:t>
            </a:r>
          </a:p>
          <a:p>
            <a:pPr lvl="0"/>
            <a:r>
              <a:rPr lang="ru-RU" dirty="0" smtClean="0"/>
              <a:t>Денежные средства зарабатываются трудом. </a:t>
            </a:r>
          </a:p>
          <a:p>
            <a:pPr lvl="0"/>
            <a:r>
              <a:rPr lang="ru-RU" dirty="0" smtClean="0"/>
              <a:t>Потребности детей должны быть разумными.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b="1" dirty="0" smtClean="0"/>
              <a:t>В качестве визуализации можно использовать следующие подходы: </a:t>
            </a:r>
          </a:p>
          <a:p>
            <a:pPr lvl="0"/>
            <a:r>
              <a:rPr lang="ru-RU" sz="2200" dirty="0" smtClean="0"/>
              <a:t>Использование сюжетно-ролевых игр типа: «Магазин», «Банк», «Кафе», «Почта», «Прачечная», «Семья» и т.д. В качестве первичных денежных средств можно использовать листочки (упавшие с деревьев, вырезанные и сделанные самим </a:t>
            </a:r>
            <a:r>
              <a:rPr lang="ru-RU" sz="2200" dirty="0" smtClean="0"/>
              <a:t>ребёнком</a:t>
            </a:r>
            <a:r>
              <a:rPr lang="ru-RU" sz="2200" dirty="0" smtClean="0"/>
              <a:t>). </a:t>
            </a:r>
          </a:p>
          <a:p>
            <a:pPr lvl="0"/>
            <a:r>
              <a:rPr lang="ru-RU" sz="2200" dirty="0" smtClean="0"/>
              <a:t>Продуктивная и трудовая деятельность с моментами бережливости:</a:t>
            </a:r>
          </a:p>
          <a:p>
            <a:pPr lvl="0">
              <a:buNone/>
            </a:pPr>
            <a:r>
              <a:rPr lang="ru-RU" sz="2200" dirty="0" smtClean="0"/>
              <a:t>  1. как из этого листа бумаги получить как можно больше деталей или как лучше сложить лист бумаги и получить больше заготовок;</a:t>
            </a:r>
          </a:p>
          <a:p>
            <a:pPr lvl="0">
              <a:buNone/>
            </a:pPr>
            <a:r>
              <a:rPr lang="ru-RU" sz="2200" dirty="0" smtClean="0"/>
              <a:t>  2. для пирожков муку нужно взвесить и взять необходимое количество и т.д.</a:t>
            </a:r>
          </a:p>
          <a:p>
            <a:pPr lvl="0"/>
            <a:r>
              <a:rPr lang="ru-RU" sz="2200" dirty="0" smtClean="0"/>
              <a:t>Использовать прозрачные кошельки и копилки, чтобы дети могли видеть, как накапливаются деньги.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gra-v-aptek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19" y="3068960"/>
            <a:ext cx="4200467" cy="3150350"/>
          </a:xfrm>
        </p:spPr>
      </p:pic>
      <p:pic>
        <p:nvPicPr>
          <p:cNvPr id="1026" name="Picture 2" descr="C:\Users\MSI\Desktop\s1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32656"/>
            <a:ext cx="4224470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7748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/>
              <a:t>     Тема проекта: «День взрослого»</a:t>
            </a:r>
          </a:p>
          <a:p>
            <a:pPr>
              <a:buNone/>
            </a:pPr>
            <a:r>
              <a:rPr lang="ru-RU" b="1" dirty="0" smtClean="0"/>
              <a:t>     Цель проекта: повышение финансовой грамотности у детей.</a:t>
            </a:r>
          </a:p>
          <a:p>
            <a:pPr marL="0" indent="0">
              <a:buNone/>
            </a:pPr>
            <a:r>
              <a:rPr lang="ru-RU" b="1" dirty="0" smtClean="0"/>
              <a:t>Задачи</a:t>
            </a:r>
            <a:r>
              <a:rPr lang="ru-RU" dirty="0" smtClean="0"/>
              <a:t>: </a:t>
            </a:r>
          </a:p>
          <a:p>
            <a:pPr lvl="0"/>
            <a:r>
              <a:rPr lang="ru-RU" dirty="0" smtClean="0"/>
              <a:t>Закрепить понятие труда, ответственности </a:t>
            </a:r>
            <a:r>
              <a:rPr lang="ru-RU" dirty="0" smtClean="0"/>
              <a:t>путём </a:t>
            </a:r>
            <a:r>
              <a:rPr lang="ru-RU" dirty="0" smtClean="0"/>
              <a:t>совместного создания продуктов труда (рисунки, поделки). </a:t>
            </a:r>
          </a:p>
          <a:p>
            <a:pPr lvl="0"/>
            <a:r>
              <a:rPr lang="ru-RU" dirty="0" smtClean="0"/>
              <a:t>Сформировать правильное умение делать покупки с помощью игры «Я продавец – Я покупатель». </a:t>
            </a:r>
          </a:p>
          <a:p>
            <a:pPr lvl="0"/>
            <a:r>
              <a:rPr lang="ru-RU" dirty="0" smtClean="0"/>
              <a:t>Систематизировать знания детей о финансах</a:t>
            </a:r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/>
              <a:t>Ожидаемый </a:t>
            </a:r>
            <a:r>
              <a:rPr lang="ru-RU" b="1" dirty="0" smtClean="0"/>
              <a:t>результат</a:t>
            </a:r>
            <a:r>
              <a:rPr lang="ru-RU" dirty="0" smtClean="0"/>
              <a:t>: Осознание детьми что такое деньги и как ими пользоваться, создание материальных благ в виде </a:t>
            </a:r>
            <a:r>
              <a:rPr lang="ru-RU" dirty="0" smtClean="0"/>
              <a:t>поделок </a:t>
            </a:r>
            <a:r>
              <a:rPr lang="ru-RU" dirty="0" smtClean="0"/>
              <a:t>и рисунков.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9248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Необходимое оборудование</a:t>
            </a:r>
            <a:r>
              <a:rPr lang="ru-RU" dirty="0" smtClean="0"/>
              <a:t>: бумага, картинки, </a:t>
            </a:r>
            <a:r>
              <a:rPr lang="ru-RU" dirty="0" smtClean="0"/>
              <a:t>пластилин.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Используемые формы организации деятельности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познавательная;</a:t>
            </a:r>
            <a:endParaRPr lang="ru-RU" dirty="0" smtClean="0"/>
          </a:p>
          <a:p>
            <a:pPr lvl="0"/>
            <a:r>
              <a:rPr lang="ru-RU" dirty="0" smtClean="0"/>
              <a:t>коммуникативная (беседа, ответы на вопросы);</a:t>
            </a:r>
          </a:p>
          <a:p>
            <a:pPr lvl="0"/>
            <a:r>
              <a:rPr lang="ru-RU" dirty="0" smtClean="0"/>
              <a:t>игровая;</a:t>
            </a:r>
          </a:p>
          <a:p>
            <a:pPr lvl="0"/>
            <a:r>
              <a:rPr lang="ru-RU" dirty="0" smtClean="0"/>
              <a:t>продуктивная (создание поделок, рисунков).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4000" dirty="0" smtClean="0"/>
              <a:t>Этапы: </a:t>
            </a:r>
          </a:p>
          <a:p>
            <a:pPr>
              <a:buNone/>
            </a:pPr>
            <a:endParaRPr lang="ru-RU" sz="4000" dirty="0" smtClean="0"/>
          </a:p>
          <a:p>
            <a:pPr lvl="0"/>
            <a:r>
              <a:rPr lang="ru-RU" b="1" dirty="0" smtClean="0"/>
              <a:t>Введение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Педагогу необходимо завлечь детей в предстоящий день игрой.</a:t>
            </a:r>
          </a:p>
          <a:p>
            <a:pPr>
              <a:buNone/>
            </a:pPr>
            <a:r>
              <a:rPr lang="ru-RU" dirty="0" smtClean="0"/>
              <a:t>      Педагог играет с детьми в игру «Магазин вежливых слов». </a:t>
            </a:r>
          </a:p>
          <a:p>
            <a:pPr lvl="0"/>
            <a:r>
              <a:rPr lang="ru-RU" b="1" dirty="0" smtClean="0"/>
              <a:t>Подготовка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/>
              <a:t>Педагог </a:t>
            </a:r>
            <a:r>
              <a:rPr lang="ru-RU" dirty="0" smtClean="0"/>
              <a:t>предлагает детям вырезать их будущие деньги. Дети из бумаги вырезают заранее заготовленные прямоугольники с цифрами 1, 2 и 3. </a:t>
            </a:r>
          </a:p>
          <a:p>
            <a:pPr lvl="0"/>
            <a:r>
              <a:rPr lang="ru-RU" b="1" dirty="0" smtClean="0"/>
              <a:t>Основная часть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/>
              <a:t>Педагог </a:t>
            </a:r>
            <a:r>
              <a:rPr lang="ru-RU" dirty="0" smtClean="0"/>
              <a:t>предлагает детям игру «Я продавец – Я покупатель», где дети будут являться непосредственными участниками торгового процесса. </a:t>
            </a:r>
          </a:p>
          <a:p>
            <a:pPr lvl="0"/>
            <a:r>
              <a:rPr lang="ru-RU" b="1" dirty="0" smtClean="0"/>
              <a:t>Рефлексия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/>
              <a:t>Педагог </a:t>
            </a:r>
            <a:r>
              <a:rPr lang="ru-RU" dirty="0" smtClean="0"/>
              <a:t>подводит итоги и еще раз проговаривает основные положения дня: </a:t>
            </a:r>
          </a:p>
          <a:p>
            <a:pPr lvl="0">
              <a:buNone/>
            </a:pPr>
            <a:r>
              <a:rPr lang="ru-RU" dirty="0" smtClean="0"/>
              <a:t>1)   Деньги</a:t>
            </a:r>
          </a:p>
          <a:p>
            <a:pPr lvl="0">
              <a:buNone/>
            </a:pPr>
            <a:r>
              <a:rPr lang="ru-RU" dirty="0" smtClean="0"/>
              <a:t>2)   Труд </a:t>
            </a:r>
          </a:p>
          <a:p>
            <a:pPr lvl="0">
              <a:buNone/>
            </a:pPr>
            <a:r>
              <a:rPr lang="ru-RU" dirty="0" smtClean="0"/>
              <a:t>3)   Распоряжение финансами.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482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Семинар по теме  «ПОВЫШЕНИЕ ФИНАНСОВОЙ ГРАМОТНОСТИ ПОДРАСТАЮЩЕГО ПОКОЛЕНИЯ  (ИЗ ОПЫТА РАБОТЫ)» О.И. Шмелева, воспитатель  1 квалификационной категории </vt:lpstr>
      <vt:lpstr>Презентация PowerPoint</vt:lpstr>
      <vt:lpstr>Этапы формирования финансового поведения, следующие:  1) обозначение образца, 2) действие по образцу, 3) состояние эмоционального комфорта, 4) повторение образца.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 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ФИНАНСОВОЙ ГРАМОТНОСТИ ПОДРАСТАЮЩЕГО ПОКОЛЕНИЯ (ИЗ ОПЫТА РАБОТЫ) О.И. Шмелева </dc:title>
  <dc:creator>MSI</dc:creator>
  <cp:lastModifiedBy>User</cp:lastModifiedBy>
  <cp:revision>10</cp:revision>
  <dcterms:created xsi:type="dcterms:W3CDTF">2020-03-15T08:59:30Z</dcterms:created>
  <dcterms:modified xsi:type="dcterms:W3CDTF">2025-02-23T20:03:18Z</dcterms:modified>
</cp:coreProperties>
</file>